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5"/>
  </p:notesMasterIdLst>
  <p:sldIdLst>
    <p:sldId id="286" r:id="rId2"/>
    <p:sldId id="1359" r:id="rId3"/>
    <p:sldId id="1597" r:id="rId4"/>
    <p:sldId id="1558" r:id="rId5"/>
    <p:sldId id="1444" r:id="rId6"/>
    <p:sldId id="1442" r:id="rId7"/>
    <p:sldId id="1445" r:id="rId8"/>
    <p:sldId id="1360" r:id="rId9"/>
    <p:sldId id="1601" r:id="rId10"/>
    <p:sldId id="1564" r:id="rId11"/>
    <p:sldId id="1566" r:id="rId12"/>
    <p:sldId id="1567" r:id="rId13"/>
    <p:sldId id="1584" r:id="rId14"/>
    <p:sldId id="1543" r:id="rId15"/>
    <p:sldId id="1568" r:id="rId16"/>
    <p:sldId id="1569" r:id="rId17"/>
    <p:sldId id="1571" r:id="rId18"/>
    <p:sldId id="1461" r:id="rId19"/>
    <p:sldId id="1572" r:id="rId20"/>
    <p:sldId id="1573" r:id="rId21"/>
    <p:sldId id="1449" r:id="rId22"/>
    <p:sldId id="1541" r:id="rId23"/>
    <p:sldId id="1542" r:id="rId24"/>
  </p:sldIdLst>
  <p:sldSz cx="12192000" cy="6858000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onsolas" panose="020B0609020204030204" pitchFamily="49" charset="0"/>
      <p:regular r:id="rId30"/>
      <p:bold r:id="rId31"/>
      <p:italic r:id="rId32"/>
      <p:boldItalic r:id="rId33"/>
    </p:embeddedFont>
    <p:embeddedFont>
      <p:font typeface="Open Sans" panose="020B0606030504020204" pitchFamily="34" charset="0"/>
      <p:regular r:id="rId34"/>
      <p:bold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7E4"/>
    <a:srgbClr val="004685"/>
    <a:srgbClr val="016CB5"/>
    <a:srgbClr val="7F7F7F"/>
    <a:srgbClr val="008438"/>
    <a:srgbClr val="001B52"/>
    <a:srgbClr val="005826"/>
    <a:srgbClr val="0012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68"/>
    <p:restoredTop sz="94721"/>
  </p:normalViewPr>
  <p:slideViewPr>
    <p:cSldViewPr snapToGrid="0" snapToObjects="1">
      <p:cViewPr varScale="1">
        <p:scale>
          <a:sx n="112" d="100"/>
          <a:sy n="112" d="100"/>
        </p:scale>
        <p:origin x="6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54E84D-0784-7340-8ECE-AAA811F2B824}" type="datetimeFigureOut">
              <a:rPr lang="en-US" smtClean="0"/>
              <a:t>12/17/20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846712-0848-A949-BE83-329BBD040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033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1A37F7-1A90-4E51-A507-1AEFE7B69E09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03799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1A37F7-1A90-4E51-A507-1AEFE7B69E09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38763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1A37F7-1A90-4E51-A507-1AEFE7B69E09}" type="slidenum">
              <a:rPr lang="en-US" smtClean="0">
                <a:solidFill>
                  <a:prstClr val="black"/>
                </a:solidFill>
              </a:rPr>
              <a:pPr/>
              <a:t>14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4475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8ADE0E-12BD-4DC4-8CFC-B74AF52C7FB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685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AC4F980-5D52-6D47-A30B-C1BF855070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024" y="325222"/>
            <a:ext cx="5422900" cy="664130"/>
          </a:xfrm>
        </p:spPr>
        <p:txBody>
          <a:bodyPr anchor="t">
            <a:normAutofit/>
          </a:bodyPr>
          <a:lstStyle>
            <a:lvl1pPr algn="l">
              <a:defRPr sz="2400">
                <a:solidFill>
                  <a:srgbClr val="00468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C7B99F8-ED33-1F49-903F-A3EC5F58AD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024" y="4949072"/>
            <a:ext cx="5422900" cy="5461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004685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6A804968-59FC-3143-B9CA-48652F324A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024" y="1124262"/>
            <a:ext cx="5422900" cy="3717561"/>
          </a:xfrm>
        </p:spPr>
        <p:txBody>
          <a:bodyPr anchor="ctr">
            <a:normAutofit/>
          </a:bodyPr>
          <a:lstStyle>
            <a:lvl1pPr marL="0" indent="0">
              <a:buNone/>
              <a:defRPr sz="4800" b="1" i="0">
                <a:latin typeface="+mn-lt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DCF611-7BF0-E84E-BEDC-18434B667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6003" t="4492" r="11799" b="13263"/>
          <a:stretch/>
        </p:blipFill>
        <p:spPr>
          <a:xfrm>
            <a:off x="6096000" y="-63708"/>
            <a:ext cx="6096000" cy="6985416"/>
          </a:xfrm>
          <a:prstGeom prst="rect">
            <a:avLst/>
          </a:prstGeom>
        </p:spPr>
      </p:pic>
      <p:pic>
        <p:nvPicPr>
          <p:cNvPr id="13" name="Picture 12" descr="A picture containing food, drawing, plate&#10;&#10;Description automatically generated">
            <a:extLst>
              <a:ext uri="{FF2B5EF4-FFF2-40B4-BE49-F238E27FC236}">
                <a16:creationId xmlns:a16="http://schemas.microsoft.com/office/drawing/2014/main" id="{95E6FB78-03FF-9241-A995-1CF3EA78B35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6024" y="6086886"/>
            <a:ext cx="1487927" cy="546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855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2400">
                <a:solidFill>
                  <a:srgbClr val="001B48"/>
                </a:solidFill>
              </a:defRPr>
            </a:lvl1pPr>
          </a:lstStyle>
          <a:p>
            <a:r>
              <a:rPr lang="en-US" dirty="0"/>
              <a:t>Master bulleted slide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299200" y="6536696"/>
            <a:ext cx="4775200" cy="291457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dirty="0"/>
              <a:t>Transforming Business Through Customer Data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tIns="0" rIns="228600" bIns="0"/>
          <a:lstStyle>
            <a:lvl1pPr algn="r">
              <a:defRPr/>
            </a:lvl1pPr>
          </a:lstStyle>
          <a:p>
            <a:fld id="{0499C290-51E0-41BB-9934-58A3D372F67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914400" y="2286000"/>
            <a:ext cx="10363200" cy="3429000"/>
          </a:xfrm>
        </p:spPr>
        <p:txBody>
          <a:bodyPr/>
          <a:lstStyle>
            <a:lvl1pPr>
              <a:lnSpc>
                <a:spcPts val="2400"/>
              </a:lnSpc>
              <a:spcAft>
                <a:spcPts val="20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1pPr>
            <a:lvl2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2pPr>
            <a:lvl3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7F7F7F"/>
                </a:solidFill>
              </a:defRPr>
            </a:lvl3pPr>
            <a:lvl4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4pPr>
            <a:lvl5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8331200" y="6096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56705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B9C488-85C9-0247-926A-7C1BE8F21E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931732-66C9-E948-A66B-C7FF017DC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CC020-00CD-084E-88B5-15C43EC1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169394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770B03D-7578-464B-B6EC-C653B35EB7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A915E7-2A28-C94F-AA70-7CADAE5D115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5" y="6531300"/>
            <a:ext cx="1981200" cy="27432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2B249A5-BFA9-9345-8DAC-1C05BDE31DE2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Property of Penn Engineering  |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FBEEBF-F904-304B-B1E0-47B3703AA626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99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DA60D87-3114-7F48-A5A5-C031020AB213}"/>
              </a:ext>
            </a:extLst>
          </p:cNvPr>
          <p:cNvSpPr/>
          <p:nvPr userDrawn="1"/>
        </p:nvSpPr>
        <p:spPr>
          <a:xfrm>
            <a:off x="7977236" y="598557"/>
            <a:ext cx="3609669" cy="3609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10842"/>
            <a:ext cx="4768449" cy="4193009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0FD58E-5785-0445-A5A2-1DBEF0D7A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2322" y="1510841"/>
            <a:ext cx="4768450" cy="4177923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3D74246-D1A3-0642-A930-C8BB350F3A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D6A50563-85D4-C94E-B93B-4E4FD06AF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37C32DBE-F908-CC40-8DA9-AC3AD83C72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71C0F12-3FBD-FD49-B157-D3D0D01FFB6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55D2834-9AB6-3E45-A9C5-945FE339A265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09572F-15FC-2348-B52A-27C0B6C3990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46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7ECB493-171B-BB46-A103-6A99C4DBBF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5" y="6545350"/>
            <a:ext cx="1981200" cy="27432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41B539-D060-6E4B-9656-864F25AAD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0735" y="1681163"/>
            <a:ext cx="4665153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2B15DD-3C03-A84F-9DBE-C5F4AE9DA5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073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8B097F-F20D-DB42-9BF9-2FF4D83B95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64377" y="1681163"/>
            <a:ext cx="4665152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AD5017-A712-A14B-8D86-1D1C2834E6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6437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5B9453D-1D70-8E4F-8E65-305DC07BDF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72F5F01F-71DA-CF46-AA75-39FB09BC7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8AF7F3EA-FDAD-0E43-A199-05FEB23567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0E33007-3C79-7B44-941F-BD0C537D5C6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D7E461-64DF-E247-B206-93B5FDFA61CC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102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23D43E8-ECA6-3B43-A885-80F2A078E3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68118" y="6545350"/>
            <a:ext cx="1981200" cy="27432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383BA26-9E2C-814C-BD79-5F16F384288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140737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A23917B-726E-AC49-9F82-2ADD37FC6A5A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78074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4602041-8699-204B-A854-9ADF8EB5D60E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78074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9EFBA38-7D83-8D4C-8ABE-8A8D09817B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7D93EEDF-579D-5640-ACA5-561B77AED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C41A59E-64B7-C14E-886C-FC19AF980F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F18D24-2661-B246-9F16-B90475E5F198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037B190-E005-E347-B689-A8669B03BD21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51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56BB289-372A-3A40-AA7D-F7CD624761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527213-18FD-6840-A727-092FB2AC4E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63ADB32B-4B0D-1D4F-AF33-D8D9EA5E3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2555496"/>
            <a:ext cx="10263170" cy="734849"/>
          </a:xfrm>
        </p:spPr>
        <p:txBody>
          <a:bodyPr lIns="0" tIns="0" rIns="0" bIns="0" anchor="ctr">
            <a:normAutofit/>
          </a:bodyPr>
          <a:lstStyle>
            <a:lvl1pPr algn="ctr">
              <a:defRPr sz="40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5EA50D17-1945-C342-AA62-8D9F8136DF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6A83DB-F15A-D44F-A3C1-18DAC47DC0C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F23FAE0-DB0B-BC41-9685-06368D3F4FB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8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3BD5250-615A-B54A-923B-B3689C8900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98083" y="6553435"/>
            <a:ext cx="1981200" cy="274320"/>
          </a:xfrm>
          <a:prstGeom prst="rect">
            <a:avLst/>
          </a:prstGeom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FE34F7A-9ACD-0544-80C4-D99588E8B8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06F01D-DAD0-9046-BC52-52B7FF0850E6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</p:spTree>
    <p:extLst>
      <p:ext uri="{BB962C8B-B14F-4D97-AF65-F5344CB8AC3E}">
        <p14:creationId xmlns:p14="http://schemas.microsoft.com/office/powerpoint/2010/main" val="2332379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525B-90CE-4B14-91B6-1BFA233CFAA5}" type="slidenum">
              <a:rPr lang="en-US" smtClean="0">
                <a:solidFill>
                  <a:srgbClr val="2D2C41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2D2C41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8240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525B-90CE-4B14-91B6-1BFA233CFAA5}" type="slidenum">
              <a:rPr lang="en-US" smtClean="0">
                <a:solidFill>
                  <a:srgbClr val="2D2C41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2D2C41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0690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CEAF73-0B52-774A-B039-8E2C65097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4793B-D503-2642-8440-085F8A072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highlighted text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4D09D-DCA3-4245-9D7E-20E7A5AE51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58061F7-BFAC-7D4A-B5EF-31536FC1E3E2}" type="datetimeFigureOut">
              <a:rPr lang="en-US" smtClean="0"/>
              <a:pPr/>
              <a:t>12/17/20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0C5E8-D253-0546-AD2B-77F1C23D6A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E8C38-FE15-4B47-A79C-4DF6AA287F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BF7A053-0CA3-ED4F-B0C7-9347CF5AF7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11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87E4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5A90CC3-920E-AE44-AA0F-36BB64BEC7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Brandon </a:t>
            </a:r>
            <a:r>
              <a:rPr lang="en-US" dirty="0" err="1"/>
              <a:t>Krakowsky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735C3A-9722-CE4B-9F3B-D5426B8489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Tuples &amp; Sets</a:t>
            </a:r>
          </a:p>
        </p:txBody>
      </p:sp>
    </p:spTree>
    <p:extLst>
      <p:ext uri="{BB962C8B-B14F-4D97-AF65-F5344CB8AC3E}">
        <p14:creationId xmlns:p14="http://schemas.microsoft.com/office/powerpoint/2010/main" val="13401506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B3415-989A-E849-BB8B-5A19ED665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also create a set from a string using Python’s built-in </a:t>
            </a:r>
            <a:r>
              <a:rPr lang="en-US" i="1" dirty="0"/>
              <a:t>set</a:t>
            </a:r>
            <a:r>
              <a:rPr lang="en-US" dirty="0"/>
              <a:t> function</a:t>
            </a:r>
            <a:br>
              <a:rPr lang="en-US" dirty="0"/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 = ‘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abracadabra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a_set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set(a)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#unique letters in string a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a_set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/>
              <a:t>Or from a list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b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[1, 2, 1, 3, 1, 4, 1, 5, 1, 6, 1, 7, 1, 8, 1, 9, 1, 10]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b_set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set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#unique numbers in list b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b_set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mr-IN" dirty="0">
              <a:solidFill>
                <a:srgbClr val="0087E4"/>
              </a:solidFill>
              <a:latin typeface="Consolas" panose="020B0609020204030204" pitchFamily="49" charset="0"/>
            </a:endParaRPr>
          </a:p>
          <a:p>
            <a:r>
              <a:rPr lang="en-US" dirty="0"/>
              <a:t>Note, an empty set cannot be written as {}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Instead, use the </a:t>
            </a:r>
            <a:r>
              <a:rPr lang="en-US" i="1" dirty="0">
                <a:solidFill>
                  <a:srgbClr val="004685"/>
                </a:solidFill>
              </a:rPr>
              <a:t>set</a:t>
            </a:r>
            <a:r>
              <a:rPr lang="en-US" dirty="0">
                <a:solidFill>
                  <a:srgbClr val="004685"/>
                </a:solidFill>
              </a:rPr>
              <a:t> function</a:t>
            </a:r>
          </a:p>
          <a:p>
            <a:pPr marL="228600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empty_set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set()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Content Placeholder 4"/>
          <p:cNvSpPr txBox="1">
            <a:spLocks/>
          </p:cNvSpPr>
          <p:nvPr/>
        </p:nvSpPr>
        <p:spPr>
          <a:xfrm>
            <a:off x="2209800" y="1676400"/>
            <a:ext cx="78486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</a:pP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2245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09122-E150-FA49-8B1E-A5124E578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iterate over a set to get the values 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for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c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in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a_set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print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(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c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,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end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 = ' ’)</a:t>
            </a:r>
          </a:p>
          <a:p>
            <a:pPr marL="0" indent="0">
              <a:buNone/>
            </a:pP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</a:rPr>
              <a:t> 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for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n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in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b_set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print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(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n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,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</a:rPr>
              <a:t>end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</a:rPr>
              <a:t> = ' ')</a:t>
            </a:r>
            <a:endParaRPr lang="en-US" dirty="0">
              <a:solidFill>
                <a:srgbClr val="0087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Add an element to a set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a_set.add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(‘c’)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a_set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/>
              <a:t>Remove an element from a set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b_set.remove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(10)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b_set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Content Placeholder 4"/>
          <p:cNvSpPr txBox="1">
            <a:spLocks/>
          </p:cNvSpPr>
          <p:nvPr/>
        </p:nvSpPr>
        <p:spPr>
          <a:xfrm>
            <a:off x="2209800" y="1676400"/>
            <a:ext cx="78486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940837" y="5236194"/>
            <a:ext cx="7772400" cy="42347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</a:pPr>
            <a:r>
              <a:rPr lang="en-US" dirty="0">
                <a:solidFill>
                  <a:srgbClr val="004685"/>
                </a:solidFill>
              </a:rPr>
              <a:t>For reference: </a:t>
            </a:r>
            <a:r>
              <a:rPr lang="en-US" u="sng" dirty="0">
                <a:solidFill>
                  <a:schemeClr val="accent1"/>
                </a:solidFill>
              </a:rPr>
              <a:t>https://</a:t>
            </a:r>
            <a:r>
              <a:rPr lang="en-US" u="sng" dirty="0" err="1">
                <a:solidFill>
                  <a:schemeClr val="accent1"/>
                </a:solidFill>
              </a:rPr>
              <a:t>docs.python.org</a:t>
            </a:r>
            <a:r>
              <a:rPr lang="en-US" u="sng" dirty="0">
                <a:solidFill>
                  <a:schemeClr val="accent1"/>
                </a:solidFill>
              </a:rPr>
              <a:t>/3/library/</a:t>
            </a:r>
            <a:r>
              <a:rPr lang="en-US" u="sng" dirty="0" err="1">
                <a:solidFill>
                  <a:schemeClr val="accent1"/>
                </a:solidFill>
              </a:rPr>
              <a:t>stdtypes.html#set</a:t>
            </a:r>
            <a:endParaRPr lang="en-US" u="sng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294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Sets - Union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F6345-CECC-3046-A7DD-183D82B77E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get the </a:t>
            </a:r>
            <a:r>
              <a:rPr lang="en-US" i="1" dirty="0"/>
              <a:t>union</a:t>
            </a:r>
            <a:r>
              <a:rPr lang="en-US" dirty="0"/>
              <a:t> of two different sets</a:t>
            </a:r>
            <a:endParaRPr lang="en-US" i="1" dirty="0"/>
          </a:p>
          <a:p>
            <a:pPr lvl="1"/>
            <a:r>
              <a:rPr lang="en-US" dirty="0">
                <a:solidFill>
                  <a:srgbClr val="004685"/>
                </a:solidFill>
              </a:rPr>
              <a:t>Meaning, the set containing </a:t>
            </a:r>
            <a:r>
              <a:rPr lang="en-US" i="1" dirty="0">
                <a:solidFill>
                  <a:srgbClr val="004685"/>
                </a:solidFill>
              </a:rPr>
              <a:t>all the elements in both sets</a:t>
            </a:r>
          </a:p>
          <a:p>
            <a:pPr marL="228600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session_one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mr-IN" dirty="0">
                <a:latin typeface="Consolas" panose="020B0609020204030204" pitchFamily="49" charset="0"/>
              </a:rPr>
              <a:t>= {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‘Ed’, ‘Joe’, ‘Sarah’, ‘Najah’</a:t>
            </a:r>
            <a:r>
              <a:rPr lang="mr-IN" dirty="0">
                <a:latin typeface="Consolas" panose="020B0609020204030204" pitchFamily="49" charset="0"/>
              </a:rPr>
              <a:t>}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session_two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mr-IN" dirty="0">
                <a:latin typeface="Consolas" panose="020B0609020204030204" pitchFamily="49" charset="0"/>
              </a:rPr>
              <a:t>= {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‘Bill’, ‘Wendy’, ‘Joe’, ‘Najah’</a:t>
            </a:r>
            <a:r>
              <a:rPr lang="mr-IN" dirty="0">
                <a:latin typeface="Consolas" panose="020B0609020204030204" pitchFamily="49" charset="0"/>
              </a:rPr>
              <a:t>}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Here’s the list of all names in </a:t>
            </a:r>
            <a:r>
              <a:rPr lang="en-US" i="1" dirty="0"/>
              <a:t>both</a:t>
            </a:r>
            <a:r>
              <a:rPr lang="en-US" dirty="0"/>
              <a:t> sessions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all_students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session_one.union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session_two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all_students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Content Placeholder 4"/>
          <p:cNvSpPr txBox="1">
            <a:spLocks/>
          </p:cNvSpPr>
          <p:nvPr/>
        </p:nvSpPr>
        <p:spPr>
          <a:xfrm>
            <a:off x="2209800" y="1676400"/>
            <a:ext cx="78486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26CB5"/>
              </a:solidFill>
            </a:endParaRPr>
          </a:p>
          <a:p>
            <a:pPr lvl="1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1140735" y="5291528"/>
            <a:ext cx="7772400" cy="60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</a:pPr>
            <a:r>
              <a:rPr lang="en-US" dirty="0">
                <a:solidFill>
                  <a:srgbClr val="004685"/>
                </a:solidFill>
              </a:rPr>
              <a:t>For reference: </a:t>
            </a:r>
            <a:r>
              <a:rPr lang="en-US" u="sng" dirty="0">
                <a:solidFill>
                  <a:schemeClr val="accent1"/>
                </a:solidFill>
              </a:rPr>
              <a:t>https://</a:t>
            </a:r>
            <a:r>
              <a:rPr lang="en-US" u="sng" dirty="0" err="1">
                <a:solidFill>
                  <a:schemeClr val="accent1"/>
                </a:solidFill>
              </a:rPr>
              <a:t>docs.python.org</a:t>
            </a:r>
            <a:r>
              <a:rPr lang="en-US" u="sng" dirty="0">
                <a:solidFill>
                  <a:schemeClr val="accent1"/>
                </a:solidFill>
              </a:rPr>
              <a:t>/3/library/</a:t>
            </a:r>
            <a:r>
              <a:rPr lang="en-US" u="sng" dirty="0" err="1">
                <a:solidFill>
                  <a:schemeClr val="accent1"/>
                </a:solidFill>
              </a:rPr>
              <a:t>stdtypes.html#set</a:t>
            </a:r>
            <a:endParaRPr lang="en-US" u="sng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64676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Sets - Intersection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A0F00-A3D4-8149-84B1-D1A2A655DF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also get the </a:t>
            </a:r>
            <a:r>
              <a:rPr lang="en-US" i="1" dirty="0"/>
              <a:t>intersection</a:t>
            </a:r>
            <a:r>
              <a:rPr lang="en-US" dirty="0"/>
              <a:t> of two different sets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Meaning, the set containing</a:t>
            </a:r>
            <a:r>
              <a:rPr lang="en-US" i="1" dirty="0">
                <a:solidFill>
                  <a:srgbClr val="004685"/>
                </a:solidFill>
              </a:rPr>
              <a:t> the common elements in both sets</a:t>
            </a:r>
          </a:p>
          <a:p>
            <a:r>
              <a:rPr lang="en-US" dirty="0"/>
              <a:t>Here’s the list of the names in both sessions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common_students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session_one.intersection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session_two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common_students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dirty="0">
              <a:solidFill>
                <a:srgbClr val="026CB5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Content Placeholder 4"/>
          <p:cNvSpPr txBox="1">
            <a:spLocks/>
          </p:cNvSpPr>
          <p:nvPr/>
        </p:nvSpPr>
        <p:spPr>
          <a:xfrm>
            <a:off x="2209800" y="1676400"/>
            <a:ext cx="78486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209800" y="6096000"/>
            <a:ext cx="7772400" cy="60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</a:pPr>
            <a:r>
              <a:rPr lang="en-US" dirty="0">
                <a:solidFill>
                  <a:schemeClr val="tx2"/>
                </a:solidFill>
              </a:rPr>
              <a:t>For reference: https://</a:t>
            </a:r>
            <a:r>
              <a:rPr lang="en-US" dirty="0" err="1">
                <a:solidFill>
                  <a:schemeClr val="tx2"/>
                </a:solidFill>
              </a:rPr>
              <a:t>docs.python.org</a:t>
            </a:r>
            <a:r>
              <a:rPr lang="en-US" dirty="0">
                <a:solidFill>
                  <a:schemeClr val="tx2"/>
                </a:solidFill>
              </a:rPr>
              <a:t>/3/library/</a:t>
            </a:r>
            <a:r>
              <a:rPr lang="en-US" dirty="0" err="1">
                <a:solidFill>
                  <a:schemeClr val="tx2"/>
                </a:solidFill>
              </a:rPr>
              <a:t>stdtypes.html#set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0892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6"/>
          <p:cNvSpPr txBox="1">
            <a:spLocks/>
          </p:cNvSpPr>
          <p:nvPr/>
        </p:nvSpPr>
        <p:spPr>
          <a:xfrm>
            <a:off x="1891780" y="1828801"/>
            <a:ext cx="7988096" cy="28947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100" b="1" dirty="0">
              <a:solidFill>
                <a:srgbClr val="004785">
                  <a:lumMod val="75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63B45E-4ED6-6040-B704-05B009CA6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Sorting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763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5000"/>
    </mc:Choice>
    <mc:Fallback xmlns="">
      <p:transition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A90533"/>
                </a:solidFill>
              </a:rPr>
              <a:t>Sorting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F2608-6DCA-0748-858C-663E8B4F4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sort a </a:t>
            </a:r>
            <a:r>
              <a:rPr lang="en-US" i="1" dirty="0"/>
              <a:t>sequence</a:t>
            </a:r>
            <a:r>
              <a:rPr lang="en-US" dirty="0"/>
              <a:t> (e.g. list, tuple, etc.) by using Python’s built-in </a:t>
            </a:r>
            <a:r>
              <a:rPr lang="en-US" i="1" dirty="0"/>
              <a:t>sorted</a:t>
            </a:r>
            <a:r>
              <a:rPr lang="en-US" dirty="0"/>
              <a:t> function </a:t>
            </a:r>
            <a:br>
              <a:rPr lang="en-US" dirty="0"/>
            </a:br>
            <a:r>
              <a:rPr lang="en-US" dirty="0"/>
              <a:t>- It DOESN’T change the original sequence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ls1 = [‘e’, ‘d’, ‘c’, ‘b’, ‘a’]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sorted_ls1 = sorted(ls1)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print(ls1)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#ls1 is unchanged, i.e. [‘e’, ‘d’, ‘c’, ‘b’, ‘a’]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print(sorted_ls1)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#sorted_ls1 is a new sorted list, i.e. [‘a’, ‘b’, ‘c’, ‘d’, ‘e’]</a:t>
            </a:r>
          </a:p>
          <a:p>
            <a:r>
              <a:rPr lang="en-US" dirty="0"/>
              <a:t>You can also sort a </a:t>
            </a:r>
            <a:r>
              <a:rPr lang="en-US" i="1" dirty="0"/>
              <a:t>list</a:t>
            </a:r>
            <a:r>
              <a:rPr lang="en-US" dirty="0"/>
              <a:t> by using a list’s built-in </a:t>
            </a:r>
            <a:r>
              <a:rPr lang="en-US" i="1" dirty="0"/>
              <a:t>sort</a:t>
            </a:r>
            <a:r>
              <a:rPr lang="en-US" dirty="0"/>
              <a:t> method</a:t>
            </a:r>
            <a:br>
              <a:rPr lang="en-US" dirty="0"/>
            </a:br>
            <a:r>
              <a:rPr lang="en-US" dirty="0"/>
              <a:t>- It DOES change the original list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ls2 = [‘e’, ‘d’, ‘c’, ‘b’, ‘a’]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sorted_ls2 = ls2.sort()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print(ls2)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#ls2 is updated/sorted, i.e. [‘a’, ‘b’, ‘c’, ‘d’, ‘e’]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print(sorted_ls2)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#sorted_ls2 is None (nothing is returned from the sort method)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7772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06241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A90533"/>
                </a:solidFill>
              </a:rPr>
              <a:t>Sorting With a Key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4AB41-35C3-9648-A42B-42ED8E9083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Both </a:t>
            </a:r>
            <a:r>
              <a:rPr lang="en-US" i="1" dirty="0"/>
              <a:t>sorted</a:t>
            </a:r>
            <a:r>
              <a:rPr lang="en-US" dirty="0"/>
              <a:t> and </a:t>
            </a:r>
            <a:r>
              <a:rPr lang="en-US" i="1" dirty="0"/>
              <a:t>sort </a:t>
            </a:r>
            <a:r>
              <a:rPr lang="en-US" dirty="0"/>
              <a:t>have a named </a:t>
            </a:r>
            <a:r>
              <a:rPr lang="en-US" i="1" dirty="0"/>
              <a:t>key</a:t>
            </a:r>
            <a:r>
              <a:rPr lang="en-US" dirty="0"/>
              <a:t> argument to specify a function to be called on each list element prior to making comparisons to sort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The value of the named </a:t>
            </a:r>
            <a:r>
              <a:rPr lang="en-US" i="1" dirty="0">
                <a:solidFill>
                  <a:srgbClr val="004685"/>
                </a:solidFill>
              </a:rPr>
              <a:t>key</a:t>
            </a:r>
            <a:r>
              <a:rPr lang="en-US" dirty="0">
                <a:solidFill>
                  <a:srgbClr val="004685"/>
                </a:solidFill>
              </a:rPr>
              <a:t> argument should be a function that takes a single argument and returns a key to use for sorting purposes</a:t>
            </a:r>
          </a:p>
          <a:p>
            <a:r>
              <a:rPr lang="en-US" dirty="0">
                <a:sym typeface="Wingdings"/>
              </a:rPr>
              <a:t>Format:</a:t>
            </a:r>
          </a:p>
          <a:p>
            <a:pPr marL="228600" lvl="1" indent="0">
              <a:buNone/>
            </a:pPr>
            <a:r>
              <a:rPr lang="en-US" dirty="0">
                <a:solidFill>
                  <a:srgbClr val="004685"/>
                </a:solidFill>
              </a:rPr>
              <a:t>sorted(</a:t>
            </a:r>
            <a:r>
              <a:rPr lang="en-US" i="1" dirty="0">
                <a:solidFill>
                  <a:srgbClr val="004685"/>
                </a:solidFill>
              </a:rPr>
              <a:t>list</a:t>
            </a:r>
            <a:r>
              <a:rPr lang="en-US" dirty="0">
                <a:solidFill>
                  <a:srgbClr val="004685"/>
                </a:solidFill>
              </a:rPr>
              <a:t>,</a:t>
            </a:r>
            <a:r>
              <a:rPr lang="en-US" i="1" dirty="0">
                <a:solidFill>
                  <a:srgbClr val="004685"/>
                </a:solidFill>
              </a:rPr>
              <a:t> key </a:t>
            </a:r>
            <a:r>
              <a:rPr lang="en-US" dirty="0">
                <a:solidFill>
                  <a:srgbClr val="004685"/>
                </a:solidFill>
              </a:rPr>
              <a:t>= function)</a:t>
            </a:r>
          </a:p>
          <a:p>
            <a:pPr lvl="1"/>
            <a:r>
              <a:rPr lang="en-US" i="1" dirty="0">
                <a:solidFill>
                  <a:srgbClr val="004685"/>
                </a:solidFill>
              </a:rPr>
              <a:t>list</a:t>
            </a:r>
            <a:r>
              <a:rPr lang="en-US" dirty="0">
                <a:solidFill>
                  <a:srgbClr val="004685"/>
                </a:solidFill>
              </a:rPr>
              <a:t> is a list to sort</a:t>
            </a:r>
          </a:p>
          <a:p>
            <a:pPr lvl="1"/>
            <a:r>
              <a:rPr lang="en-US" i="1" dirty="0">
                <a:solidFill>
                  <a:srgbClr val="004685"/>
                </a:solidFill>
              </a:rPr>
              <a:t>key</a:t>
            </a:r>
            <a:r>
              <a:rPr lang="en-US" dirty="0">
                <a:solidFill>
                  <a:srgbClr val="004685"/>
                </a:solidFill>
              </a:rPr>
              <a:t> is a named argument specifying a function to use in the sort</a:t>
            </a:r>
          </a:p>
          <a:p>
            <a:pPr marL="228600" lvl="1" indent="0">
              <a:buNone/>
            </a:pPr>
            <a:endParaRPr lang="en-US" dirty="0">
              <a:solidFill>
                <a:srgbClr val="004685"/>
              </a:solidFill>
            </a:endParaRPr>
          </a:p>
          <a:p>
            <a:pPr marL="228600" lvl="1" indent="0">
              <a:buNone/>
            </a:pPr>
            <a:r>
              <a:rPr lang="en-US" dirty="0">
                <a:solidFill>
                  <a:srgbClr val="004685"/>
                </a:solidFill>
              </a:rPr>
              <a:t>sort(</a:t>
            </a:r>
            <a:r>
              <a:rPr lang="en-US" i="1" dirty="0">
                <a:solidFill>
                  <a:srgbClr val="004685"/>
                </a:solidFill>
              </a:rPr>
              <a:t>key</a:t>
            </a:r>
            <a:r>
              <a:rPr lang="en-US" dirty="0">
                <a:solidFill>
                  <a:srgbClr val="004685"/>
                </a:solidFill>
              </a:rPr>
              <a:t> = function)</a:t>
            </a:r>
          </a:p>
          <a:p>
            <a:pPr lvl="1"/>
            <a:r>
              <a:rPr lang="en-US" i="1" dirty="0">
                <a:solidFill>
                  <a:srgbClr val="004685"/>
                </a:solidFill>
              </a:rPr>
              <a:t>key</a:t>
            </a:r>
            <a:r>
              <a:rPr lang="en-US" dirty="0">
                <a:solidFill>
                  <a:srgbClr val="004685"/>
                </a:solidFill>
              </a:rPr>
              <a:t> is a named argument specifying a function to use in the sort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8153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53765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A90533"/>
                </a:solidFill>
              </a:rPr>
              <a:t>Sorting With a Key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9473C-ECAD-0E4F-A36E-138CC47F2D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Sort the words in the following sentence</a:t>
            </a:r>
          </a:p>
          <a:p>
            <a:pPr marL="228600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unsorted_sent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"This test string is a Test String”</a:t>
            </a:r>
          </a:p>
          <a:p>
            <a:r>
              <a:rPr lang="en-US" dirty="0"/>
              <a:t>Split the sentence into a list</a:t>
            </a:r>
          </a:p>
          <a:p>
            <a:pPr marL="228600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unsorted_sent_lst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unsorted_sent.split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4685"/>
                </a:solidFill>
              </a:rPr>
              <a:t>- Calling the </a:t>
            </a:r>
            <a:r>
              <a:rPr lang="en-US" i="1" dirty="0">
                <a:solidFill>
                  <a:srgbClr val="004685"/>
                </a:solidFill>
              </a:rPr>
              <a:t>split</a:t>
            </a:r>
            <a:r>
              <a:rPr lang="en-US" dirty="0">
                <a:solidFill>
                  <a:srgbClr val="004685"/>
                </a:solidFill>
              </a:rPr>
              <a:t> function with no argument will default to any amount of whitespace as the separator</a:t>
            </a:r>
          </a:p>
          <a:p>
            <a:r>
              <a:rPr lang="en-US" dirty="0"/>
              <a:t>Here’s a </a:t>
            </a:r>
            <a:r>
              <a:rPr lang="en-US" i="1" dirty="0"/>
              <a:t>case-sensitive </a:t>
            </a:r>
            <a:r>
              <a:rPr lang="en-US" dirty="0"/>
              <a:t>sort using the </a:t>
            </a:r>
            <a:r>
              <a:rPr lang="en-US" i="1" dirty="0"/>
              <a:t>sorted</a:t>
            </a:r>
            <a:r>
              <a:rPr lang="en-US" dirty="0"/>
              <a:t> function, that doesn’t change the original string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sorted_sent_lst_cs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sorted(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unsorted_sent_lst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#sort list of words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sorted_sent_cs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‘ ‘.join(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sorted_sent_lst_cs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#convert sorted list back to single sentence</a:t>
            </a: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sorted_sent_cs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82296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rgbClr val="026CB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00263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A90533"/>
                </a:solidFill>
              </a:rPr>
              <a:t>Sorting With a Key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33558-42A8-B64B-817F-D7C7BDBCFA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Sort the words in the following sentence</a:t>
            </a:r>
          </a:p>
          <a:p>
            <a:pPr marL="228600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unsorted_sent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"This test string is a Test String”</a:t>
            </a:r>
          </a:p>
          <a:p>
            <a:r>
              <a:rPr lang="en-US" dirty="0"/>
              <a:t>Split the sentence into a list</a:t>
            </a:r>
          </a:p>
          <a:p>
            <a:pPr marL="228600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unsorted_sent_lst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unsorted_sent.split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br>
              <a:rPr lang="en-US" dirty="0">
                <a:solidFill>
                  <a:srgbClr val="026CB5"/>
                </a:solidFill>
              </a:rPr>
            </a:br>
            <a:r>
              <a:rPr lang="en-US" dirty="0">
                <a:solidFill>
                  <a:srgbClr val="004685"/>
                </a:solidFill>
              </a:rPr>
              <a:t>- Calling the </a:t>
            </a:r>
            <a:r>
              <a:rPr lang="en-US" i="1" dirty="0">
                <a:solidFill>
                  <a:srgbClr val="004685"/>
                </a:solidFill>
              </a:rPr>
              <a:t>split</a:t>
            </a:r>
            <a:r>
              <a:rPr lang="en-US" dirty="0">
                <a:solidFill>
                  <a:srgbClr val="004685"/>
                </a:solidFill>
              </a:rPr>
              <a:t> function with no argument will default to any amount of whitespace as the separator</a:t>
            </a:r>
          </a:p>
          <a:p>
            <a:pPr marL="228600" lvl="1">
              <a:spcBef>
                <a:spcPts val="1200"/>
              </a:spcBef>
              <a:spcAft>
                <a:spcPts val="200"/>
              </a:spcAft>
            </a:pPr>
            <a:r>
              <a:rPr lang="en-US" dirty="0">
                <a:solidFill>
                  <a:srgbClr val="004685"/>
                </a:solidFill>
              </a:rPr>
              <a:t>Here’s a </a:t>
            </a:r>
            <a:r>
              <a:rPr lang="en-US" i="1" dirty="0">
                <a:solidFill>
                  <a:srgbClr val="004685"/>
                </a:solidFill>
              </a:rPr>
              <a:t>case-insensitive </a:t>
            </a:r>
            <a:r>
              <a:rPr lang="en-US" dirty="0">
                <a:solidFill>
                  <a:srgbClr val="004685"/>
                </a:solidFill>
              </a:rPr>
              <a:t>sort using the </a:t>
            </a:r>
            <a:r>
              <a:rPr lang="en-US" i="1" dirty="0">
                <a:solidFill>
                  <a:srgbClr val="004685"/>
                </a:solidFill>
              </a:rPr>
              <a:t>sorted</a:t>
            </a:r>
            <a:r>
              <a:rPr lang="en-US" dirty="0">
                <a:solidFill>
                  <a:srgbClr val="004685"/>
                </a:solidFill>
              </a:rPr>
              <a:t> function, that doesn’t change the original string</a:t>
            </a:r>
            <a:br>
              <a:rPr lang="en-US" dirty="0">
                <a:solidFill>
                  <a:srgbClr val="004685"/>
                </a:solidFill>
              </a:rPr>
            </a:br>
            <a:r>
              <a:rPr lang="en-US" dirty="0">
                <a:solidFill>
                  <a:srgbClr val="004685"/>
                </a:solidFill>
              </a:rPr>
              <a:t>- The </a:t>
            </a:r>
            <a:r>
              <a:rPr lang="en-US" i="1" dirty="0" err="1">
                <a:solidFill>
                  <a:srgbClr val="004685"/>
                </a:solidFill>
              </a:rPr>
              <a:t>str.lower</a:t>
            </a:r>
            <a:r>
              <a:rPr lang="en-US" dirty="0">
                <a:solidFill>
                  <a:srgbClr val="004685"/>
                </a:solidFill>
              </a:rPr>
              <a:t> function converts each string in the list to lowercase before comparison 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sorted_sent_lst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sorted(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unsorted_sent_lst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key = 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str.lower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#sort the list of words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sorted_sent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‘ ‘.join(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sorted_sent_lst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#convert sorted list back to single sentence</a:t>
            </a: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sorted_sent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676400"/>
            <a:ext cx="8153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</a:pPr>
            <a:endParaRPr lang="en-US" dirty="0">
              <a:solidFill>
                <a:srgbClr val="026CB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90919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A90533"/>
                </a:solidFill>
              </a:rPr>
              <a:t>Sorting With a Key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6B587-3F2A-6546-B569-F4C225B164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550878"/>
          </a:xfrm>
        </p:spPr>
        <p:txBody>
          <a:bodyPr>
            <a:noAutofit/>
          </a:bodyPr>
          <a:lstStyle/>
          <a:p>
            <a:r>
              <a:rPr lang="en-US" sz="1800" dirty="0"/>
              <a:t>Sort the following list of tuples based on each student’s numeric grade</a:t>
            </a:r>
          </a:p>
          <a:p>
            <a:pPr marL="228600" lvl="1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student_tuples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[</a:t>
            </a:r>
            <a:b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(‘John’, ‘A’, 92),</a:t>
            </a:r>
            <a:b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(‘Jane’, ‘B’, 82),</a:t>
            </a:r>
            <a:b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(‘Dave’, ‘B’, 89)</a:t>
            </a:r>
          </a:p>
          <a:p>
            <a:pPr marL="22860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r>
              <a:rPr lang="en-US" sz="1800" dirty="0"/>
              <a:t>Use the </a:t>
            </a:r>
            <a:r>
              <a:rPr lang="en-US" sz="1800" i="1" dirty="0"/>
              <a:t>sort</a:t>
            </a:r>
            <a:r>
              <a:rPr lang="en-US" sz="1800" dirty="0"/>
              <a:t> method to update/sort the original list</a:t>
            </a:r>
          </a:p>
          <a:p>
            <a:r>
              <a:rPr lang="en-US" sz="1800" dirty="0"/>
              <a:t>Here’s a sort using a single-line user-defined </a:t>
            </a:r>
            <a:r>
              <a:rPr lang="en-US" sz="1800" i="1" dirty="0"/>
              <a:t>lambda</a:t>
            </a:r>
            <a:r>
              <a:rPr lang="en-US" sz="1800" dirty="0"/>
              <a:t> function</a:t>
            </a:r>
          </a:p>
          <a:p>
            <a:pPr marL="228600" lvl="1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student_tuples.sort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(key = 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lambda student: student[2]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lvl="1">
              <a:buFontTx/>
              <a:buChar char="-"/>
            </a:pPr>
            <a:r>
              <a:rPr lang="en-US" sz="1800" dirty="0">
                <a:solidFill>
                  <a:srgbClr val="004685"/>
                </a:solidFill>
              </a:rPr>
              <a:t>A </a:t>
            </a:r>
            <a:r>
              <a:rPr lang="en-US" sz="1800" i="1" dirty="0">
                <a:solidFill>
                  <a:srgbClr val="004685"/>
                </a:solidFill>
              </a:rPr>
              <a:t>lambda</a:t>
            </a:r>
            <a:r>
              <a:rPr lang="en-US" sz="1800" dirty="0">
                <a:solidFill>
                  <a:srgbClr val="004685"/>
                </a:solidFill>
              </a:rPr>
              <a:t> function is a one-line mini-function defined on the fly</a:t>
            </a:r>
          </a:p>
          <a:p>
            <a:pPr lvl="1">
              <a:buFontTx/>
              <a:buChar char="-"/>
            </a:pPr>
            <a:r>
              <a:rPr lang="en-US" sz="1800" dirty="0">
                <a:solidFill>
                  <a:srgbClr val="004685"/>
                </a:solidFill>
              </a:rPr>
              <a:t>It can be used anywhere a function argument is required</a:t>
            </a:r>
          </a:p>
          <a:p>
            <a:pPr lvl="1">
              <a:buFontTx/>
              <a:buChar char="-"/>
            </a:pPr>
            <a:r>
              <a:rPr lang="en-US" sz="1800" dirty="0">
                <a:solidFill>
                  <a:srgbClr val="004685"/>
                </a:solidFill>
              </a:rPr>
              <a:t>Here, the provided </a:t>
            </a:r>
            <a:r>
              <a:rPr lang="en-US" sz="1800" i="1" dirty="0">
                <a:solidFill>
                  <a:srgbClr val="004685"/>
                </a:solidFill>
              </a:rPr>
              <a:t>lambda</a:t>
            </a:r>
            <a:r>
              <a:rPr lang="en-US" sz="1800" dirty="0">
                <a:solidFill>
                  <a:srgbClr val="004685"/>
                </a:solidFill>
              </a:rPr>
              <a:t> function defines a single parameter </a:t>
            </a:r>
            <a:r>
              <a:rPr lang="en-US" sz="1800" dirty="0"/>
              <a:t>student</a:t>
            </a:r>
            <a:r>
              <a:rPr lang="en-US" sz="1800" dirty="0">
                <a:solidFill>
                  <a:srgbClr val="004685"/>
                </a:solidFill>
              </a:rPr>
              <a:t> and uses index </a:t>
            </a:r>
            <a:r>
              <a:rPr lang="en-US" sz="1800" dirty="0"/>
              <a:t>2</a:t>
            </a:r>
            <a:r>
              <a:rPr lang="en-US" sz="1800" dirty="0">
                <a:solidFill>
                  <a:srgbClr val="004685"/>
                </a:solidFill>
              </a:rPr>
              <a:t> (the 3</a:t>
            </a:r>
            <a:r>
              <a:rPr lang="en-US" sz="1800" baseline="30000" dirty="0">
                <a:solidFill>
                  <a:srgbClr val="004685"/>
                </a:solidFill>
              </a:rPr>
              <a:t>rd</a:t>
            </a:r>
            <a:r>
              <a:rPr lang="en-US" sz="1800" dirty="0">
                <a:solidFill>
                  <a:srgbClr val="004685"/>
                </a:solidFill>
              </a:rPr>
              <a:t> item) in each tuple for comparison in the sort</a:t>
            </a:r>
          </a:p>
          <a:p>
            <a:pPr marL="228600" lvl="1" indent="0">
              <a:buNone/>
            </a:pPr>
            <a:br>
              <a:rPr lang="en-US" sz="1800" dirty="0">
                <a:solidFill>
                  <a:schemeClr val="accent3"/>
                </a:solidFill>
              </a:rPr>
            </a:b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student_tuples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mr-IN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[('</a:t>
            </a:r>
            <a:r>
              <a:rPr lang="mr-IN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Jane</a:t>
            </a:r>
            <a:r>
              <a:rPr lang="mr-IN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mr-IN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B</a:t>
            </a:r>
            <a:r>
              <a:rPr lang="mr-IN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', 82), ('</a:t>
            </a:r>
            <a:r>
              <a:rPr lang="mr-IN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Dave</a:t>
            </a:r>
            <a:r>
              <a:rPr lang="mr-IN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mr-IN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B</a:t>
            </a:r>
            <a:r>
              <a:rPr lang="mr-IN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', 89), ('</a:t>
            </a:r>
            <a:r>
              <a:rPr lang="mr-IN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John</a:t>
            </a:r>
            <a:r>
              <a:rPr lang="mr-IN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mr-IN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A</a:t>
            </a:r>
            <a:r>
              <a:rPr lang="mr-IN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', 92)]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2209800" y="1371600"/>
            <a:ext cx="78486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1863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6"/>
          <p:cNvSpPr txBox="1">
            <a:spLocks/>
          </p:cNvSpPr>
          <p:nvPr/>
        </p:nvSpPr>
        <p:spPr>
          <a:xfrm>
            <a:off x="1891780" y="1828801"/>
            <a:ext cx="7988096" cy="28947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100" b="1" dirty="0">
              <a:solidFill>
                <a:srgbClr val="004785">
                  <a:lumMod val="75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4249CD-384F-D14E-9ED0-490C02110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Tuples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000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5000"/>
    </mc:Choice>
    <mc:Fallback xmlns="">
      <p:transition advTm="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A90533"/>
                </a:solidFill>
              </a:rPr>
              <a:t>Writing Sorting Functions -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096FE-C56F-C84C-9BC8-C5617BAEE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Write a program that has two sorting functions</a:t>
            </a:r>
          </a:p>
          <a:p>
            <a:pPr lvl="1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The first will return a sorted version of the given list (Don’t change the original list) </a:t>
            </a:r>
          </a:p>
          <a:p>
            <a:pPr lvl="1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The second will sort a given list (Change the original list)</a:t>
            </a:r>
          </a:p>
          <a:p>
            <a:r>
              <a:rPr lang="en-US" dirty="0"/>
              <a:t>For both functions, provide a </a:t>
            </a:r>
            <a:r>
              <a:rPr lang="en-US" i="1" dirty="0" err="1"/>
              <a:t>keyFunc</a:t>
            </a:r>
            <a:r>
              <a:rPr lang="en-US" dirty="0"/>
              <a:t> parameter to specify an optional function to use as comparison in the sort</a:t>
            </a:r>
            <a:endParaRPr lang="en-US" dirty="0">
              <a:solidFill>
                <a:srgbClr val="026CB5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087E4"/>
                </a:solidFill>
              </a:rPr>
              <a:t>     </a:t>
            </a:r>
            <a:r>
              <a:rPr lang="mr-IN" sz="1800" dirty="0" err="1">
                <a:solidFill>
                  <a:srgbClr val="0087E4"/>
                </a:solidFill>
                <a:latin typeface="Consolas" panose="020B0609020204030204" pitchFamily="49" charset="0"/>
              </a:rPr>
              <a:t>def</a:t>
            </a:r>
            <a:r>
              <a:rPr lang="mr-IN" sz="1800" dirty="0">
                <a:solidFill>
                  <a:srgbClr val="0087E4"/>
                </a:solidFill>
                <a:latin typeface="Consolas" panose="020B0609020204030204" pitchFamily="49" charset="0"/>
              </a:rPr>
              <a:t> </a:t>
            </a:r>
            <a:r>
              <a:rPr lang="mr-IN" sz="1800" dirty="0" err="1">
                <a:solidFill>
                  <a:srgbClr val="0087E4"/>
                </a:solidFill>
                <a:latin typeface="Consolas" panose="020B0609020204030204" pitchFamily="49" charset="0"/>
              </a:rPr>
              <a:t>sort_list</a:t>
            </a:r>
            <a:r>
              <a:rPr lang="mr-IN" sz="1800" dirty="0">
                <a:solidFill>
                  <a:srgbClr val="0087E4"/>
                </a:solidFill>
                <a:latin typeface="Consolas" panose="020B0609020204030204" pitchFamily="49" charset="0"/>
              </a:rPr>
              <a:t>(</a:t>
            </a:r>
            <a:r>
              <a:rPr lang="mr-IN" sz="1800" dirty="0" err="1">
                <a:solidFill>
                  <a:srgbClr val="0087E4"/>
                </a:solidFill>
                <a:latin typeface="Consolas" panose="020B0609020204030204" pitchFamily="49" charset="0"/>
              </a:rPr>
              <a:t>ls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keyFunc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None</a:t>
            </a:r>
            <a:r>
              <a:rPr lang="mr-IN" sz="1800" dirty="0">
                <a:solidFill>
                  <a:srgbClr val="0087E4"/>
                </a:solidFill>
                <a:latin typeface="Consolas" panose="020B0609020204030204" pitchFamily="49" charset="0"/>
              </a:rPr>
              <a:t>):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keyFunc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None to provide default value</a:t>
            </a:r>
            <a:br>
              <a:rPr lang="en-US" sz="1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‘’’Returns the given ls as a new sorted list.</a:t>
            </a:r>
            <a:b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Provide an optional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keyFunc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function to be used in the sort.’’’</a:t>
            </a:r>
            <a:b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mr-IN" sz="1800" dirty="0" err="1">
                <a:solidFill>
                  <a:srgbClr val="0087E4"/>
                </a:solidFill>
                <a:latin typeface="Consolas" panose="020B0609020204030204" pitchFamily="49" charset="0"/>
              </a:rPr>
              <a:t>sorted</a:t>
            </a:r>
            <a:r>
              <a:rPr lang="mr-IN" sz="1800" dirty="0">
                <a:solidFill>
                  <a:srgbClr val="0087E4"/>
                </a:solidFill>
                <a:latin typeface="Consolas" panose="020B0609020204030204" pitchFamily="49" charset="0"/>
              </a:rPr>
              <a:t>(</a:t>
            </a:r>
            <a:r>
              <a:rPr lang="mr-IN" sz="1800" dirty="0" err="1">
                <a:solidFill>
                  <a:srgbClr val="0087E4"/>
                </a:solidFill>
                <a:latin typeface="Consolas" panose="020B0609020204030204" pitchFamily="49" charset="0"/>
              </a:rPr>
              <a:t>ls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key = </a:t>
            </a:r>
            <a:r>
              <a:rPr lang="en-US" sz="1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keyFunc</a:t>
            </a:r>
            <a:r>
              <a:rPr lang="mr-IN" sz="1800" dirty="0">
                <a:solidFill>
                  <a:srgbClr val="0087E4"/>
                </a:solidFill>
                <a:latin typeface="Consolas" panose="020B0609020204030204" pitchFamily="49" charset="0"/>
              </a:rPr>
              <a:t>)</a:t>
            </a:r>
          </a:p>
          <a:p>
            <a:pPr marL="228600" lvl="1" indent="0">
              <a:buNone/>
            </a:pPr>
            <a:r>
              <a:rPr lang="mr-IN" sz="1800" dirty="0">
                <a:solidFill>
                  <a:srgbClr val="026CB5"/>
                </a:solidFill>
                <a:latin typeface="Consolas" panose="020B0609020204030204" pitchFamily="49" charset="0"/>
              </a:rPr>
              <a:t>    </a:t>
            </a:r>
          </a:p>
          <a:p>
            <a:pPr marL="228600" lvl="1" indent="0">
              <a:buNone/>
            </a:pPr>
            <a:r>
              <a:rPr lang="mr-IN" sz="1800" dirty="0" err="1">
                <a:latin typeface="Consolas" panose="020B0609020204030204" pitchFamily="49" charset="0"/>
              </a:rPr>
              <a:t>def</a:t>
            </a:r>
            <a:r>
              <a:rPr lang="mr-IN" sz="1800" dirty="0">
                <a:latin typeface="Consolas" panose="020B0609020204030204" pitchFamily="49" charset="0"/>
              </a:rPr>
              <a:t> </a:t>
            </a:r>
            <a:r>
              <a:rPr lang="mr-IN" sz="1800" dirty="0" err="1">
                <a:latin typeface="Consolas" panose="020B0609020204030204" pitchFamily="49" charset="0"/>
              </a:rPr>
              <a:t>sort_list_in_place</a:t>
            </a:r>
            <a:r>
              <a:rPr lang="mr-IN" sz="1800" dirty="0">
                <a:latin typeface="Consolas" panose="020B0609020204030204" pitchFamily="49" charset="0"/>
              </a:rPr>
              <a:t>(</a:t>
            </a:r>
            <a:r>
              <a:rPr lang="mr-IN" sz="1800" dirty="0" err="1">
                <a:latin typeface="Consolas" panose="020B0609020204030204" pitchFamily="49" charset="0"/>
              </a:rPr>
              <a:t>ls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keyFunc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None</a:t>
            </a:r>
            <a:r>
              <a:rPr lang="mr-IN" sz="1800" dirty="0">
                <a:latin typeface="Consolas" panose="020B0609020204030204" pitchFamily="49" charset="0"/>
              </a:rPr>
              <a:t>):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keyFunc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None to provide default value</a:t>
            </a:r>
            <a:br>
              <a:rPr lang="en-US" sz="1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‘’’Returns the given ls sorted in place.</a:t>
            </a:r>
            <a:b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Provide an optional </a:t>
            </a:r>
            <a:r>
              <a:rPr lang="en-US" sz="1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keyFunc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function to be used in the sort.’’’</a:t>
            </a:r>
            <a:b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mr-IN" sz="1800" dirty="0" err="1">
                <a:latin typeface="Consolas" panose="020B0609020204030204" pitchFamily="49" charset="0"/>
              </a:rPr>
              <a:t>ls.sort</a:t>
            </a:r>
            <a:r>
              <a:rPr lang="mr-IN" sz="1800" dirty="0">
                <a:latin typeface="Consolas" panose="020B0609020204030204" pitchFamily="49" charset="0"/>
              </a:rPr>
              <a:t>(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key =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keyFunc</a:t>
            </a:r>
            <a:r>
              <a:rPr lang="mr-IN" sz="1800" dirty="0"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1905001" y="1295400"/>
            <a:ext cx="8620125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</a:pPr>
            <a:endParaRPr lang="mr-IN" dirty="0">
              <a:solidFill>
                <a:srgbClr val="026CB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45318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A90533"/>
                </a:solidFill>
              </a:rPr>
              <a:t>Writing Sorting Functions -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EBCF9-7313-934F-8949-5D0C0B0E6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Create the main function and call the functions with the same list</a:t>
            </a:r>
            <a:endParaRPr lang="mr-IN" sz="1800" dirty="0"/>
          </a:p>
          <a:p>
            <a:pPr marL="228600" lvl="1" indent="0">
              <a:buNone/>
            </a:pPr>
            <a:r>
              <a:rPr lang="mr-IN" sz="1800" dirty="0" err="1">
                <a:latin typeface="Consolas" panose="020B0609020204030204" pitchFamily="49" charset="0"/>
              </a:rPr>
              <a:t>def</a:t>
            </a:r>
            <a:r>
              <a:rPr lang="mr-IN" sz="1800" dirty="0">
                <a:latin typeface="Consolas" panose="020B0609020204030204" pitchFamily="49" charset="0"/>
              </a:rPr>
              <a:t> </a:t>
            </a:r>
            <a:r>
              <a:rPr lang="mr-IN" sz="1800" dirty="0" err="1">
                <a:latin typeface="Consolas" panose="020B0609020204030204" pitchFamily="49" charset="0"/>
              </a:rPr>
              <a:t>main</a:t>
            </a:r>
            <a:r>
              <a:rPr lang="mr-IN" sz="1800" dirty="0">
                <a:latin typeface="Consolas" panose="020B0609020204030204" pitchFamily="49" charset="0"/>
              </a:rPr>
              <a:t>():</a:t>
            </a:r>
            <a:br>
              <a:rPr lang="en-US" sz="1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#create list of 10 random numbers</a:t>
            </a:r>
            <a:endParaRPr lang="mr-IN" sz="1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pPr marL="22860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import random</a:t>
            </a:r>
            <a:b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random_lst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[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random.randint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(1, 100) for x in range(10)]</a:t>
            </a:r>
          </a:p>
          <a:p>
            <a:pPr marL="22860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print(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random_lst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#print original unsorted list</a:t>
            </a:r>
            <a:b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random_lst_sorted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sort_list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random_lst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#get new sorted version of list</a:t>
            </a:r>
          </a:p>
          <a:p>
            <a:pPr marL="228600" lvl="1" indent="0">
              <a:buNone/>
            </a:pPr>
            <a:r>
              <a:rPr lang="en-US" sz="1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random_lst_sorted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#print new sorted list</a:t>
            </a:r>
          </a:p>
          <a:p>
            <a:pPr marL="228600" lvl="1" indent="0">
              <a:buNone/>
            </a:pPr>
            <a:br>
              <a:rPr lang="en-US" sz="1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random_lst_sorted2 =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sort_list_in_place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random_lst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#sort list</a:t>
            </a:r>
          </a:p>
          <a:p>
            <a:pPr marL="22860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print(random_lst_sorted2) </a:t>
            </a:r>
            <a: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#print returned sorted list (None)</a:t>
            </a:r>
            <a:b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random_lst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#print original list</a:t>
            </a:r>
            <a:endParaRPr lang="mr-IN" sz="1800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marL="228600" lvl="1" indent="0">
              <a:buNone/>
            </a:pPr>
            <a:r>
              <a:rPr lang="en-US" sz="1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endParaRPr lang="mr-IN" sz="1800" dirty="0">
              <a:latin typeface="Consolas" panose="020B0609020204030204" pitchFamily="49" charset="0"/>
            </a:endParaRPr>
          </a:p>
          <a:p>
            <a:pPr marL="228600" lvl="1" indent="0">
              <a:buNone/>
            </a:pPr>
            <a:r>
              <a:rPr lang="mr-IN" sz="1800" dirty="0" err="1">
                <a:latin typeface="Consolas" panose="020B0609020204030204" pitchFamily="49" charset="0"/>
              </a:rPr>
              <a:t>if</a:t>
            </a:r>
            <a:r>
              <a:rPr lang="mr-IN" sz="1800" dirty="0">
                <a:latin typeface="Consolas" panose="020B0609020204030204" pitchFamily="49" charset="0"/>
              </a:rPr>
              <a:t> __</a:t>
            </a:r>
            <a:r>
              <a:rPr lang="mr-IN" sz="1800" dirty="0" err="1">
                <a:latin typeface="Consolas" panose="020B0609020204030204" pitchFamily="49" charset="0"/>
              </a:rPr>
              <a:t>name</a:t>
            </a:r>
            <a:r>
              <a:rPr lang="mr-IN" sz="1800" dirty="0">
                <a:latin typeface="Consolas" panose="020B0609020204030204" pitchFamily="49" charset="0"/>
              </a:rPr>
              <a:t>__ == '__</a:t>
            </a:r>
            <a:r>
              <a:rPr lang="mr-IN" sz="1800" dirty="0" err="1">
                <a:latin typeface="Consolas" panose="020B0609020204030204" pitchFamily="49" charset="0"/>
              </a:rPr>
              <a:t>main</a:t>
            </a:r>
            <a:r>
              <a:rPr lang="mr-IN" sz="1800" dirty="0">
                <a:latin typeface="Consolas" panose="020B0609020204030204" pitchFamily="49" charset="0"/>
              </a:rPr>
              <a:t>__':</a:t>
            </a:r>
          </a:p>
          <a:p>
            <a:pPr marL="228600" lvl="1" indent="0">
              <a:buNone/>
            </a:pPr>
            <a:r>
              <a:rPr lang="mr-IN" sz="1800" dirty="0">
                <a:latin typeface="Consolas" panose="020B0609020204030204" pitchFamily="49" charset="0"/>
              </a:rPr>
              <a:t>    </a:t>
            </a:r>
            <a:r>
              <a:rPr lang="mr-IN" sz="1800" dirty="0" err="1">
                <a:latin typeface="Consolas" panose="020B0609020204030204" pitchFamily="49" charset="0"/>
              </a:rPr>
              <a:t>main</a:t>
            </a:r>
            <a:r>
              <a:rPr lang="mr-IN" sz="1800" dirty="0"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9837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A90533"/>
                </a:solidFill>
              </a:rPr>
              <a:t>Writing Sorting Functions -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32A87-2CAC-8C4E-AD44-1433B6A7DF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1900" dirty="0"/>
              <a:t>Now, sort the following list: </a:t>
            </a:r>
            <a:r>
              <a:rPr lang="mr-IN" sz="1900" dirty="0"/>
              <a:t>[9, 8, 7, 6, 5, 5, 5, 4, 3, 2, 1, 0, '</a:t>
            </a:r>
            <a:r>
              <a:rPr lang="mr-IN" sz="1900" dirty="0" err="1"/>
              <a:t>c</a:t>
            </a:r>
            <a:r>
              <a:rPr lang="mr-IN" sz="1900" dirty="0"/>
              <a:t>', '</a:t>
            </a:r>
            <a:r>
              <a:rPr lang="mr-IN" sz="1900" dirty="0" err="1"/>
              <a:t>b</a:t>
            </a:r>
            <a:r>
              <a:rPr lang="mr-IN" sz="1900" dirty="0"/>
              <a:t>', '</a:t>
            </a:r>
            <a:r>
              <a:rPr lang="mr-IN" sz="1900" dirty="0" err="1"/>
              <a:t>a</a:t>
            </a:r>
            <a:r>
              <a:rPr lang="mr-IN" sz="1900" dirty="0"/>
              <a:t>’]</a:t>
            </a:r>
            <a:endParaRPr lang="en-US" sz="1900" dirty="0"/>
          </a:p>
          <a:p>
            <a:r>
              <a:rPr lang="en-US" sz="1900" dirty="0"/>
              <a:t>Also, remove the duplicates</a:t>
            </a:r>
            <a:br>
              <a:rPr lang="en-US" sz="1900" dirty="0">
                <a:solidFill>
                  <a:schemeClr val="tx2"/>
                </a:solidFill>
              </a:rPr>
            </a:br>
            <a:endParaRPr lang="mr-IN" sz="1900" dirty="0">
              <a:solidFill>
                <a:srgbClr val="026CB5"/>
              </a:solidFill>
            </a:endParaRPr>
          </a:p>
          <a:p>
            <a:pPr marL="228600" lvl="1" indent="0">
              <a:buNone/>
            </a:pPr>
            <a:r>
              <a:rPr lang="en-US" sz="1900" dirty="0"/>
              <a:t> </a:t>
            </a:r>
            <a:r>
              <a:rPr lang="mr-IN" sz="1900" dirty="0" err="1">
                <a:latin typeface="Consolas" panose="020B0609020204030204" pitchFamily="49" charset="0"/>
              </a:rPr>
              <a:t>lst</a:t>
            </a:r>
            <a:r>
              <a:rPr lang="mr-IN" sz="1900" dirty="0">
                <a:latin typeface="Consolas" panose="020B0609020204030204" pitchFamily="49" charset="0"/>
              </a:rPr>
              <a:t> = [9, 8, 7, 6, 5, 5, 5, 4, 3, 2, 1, 0, '</a:t>
            </a:r>
            <a:r>
              <a:rPr lang="mr-IN" sz="1900" dirty="0" err="1">
                <a:latin typeface="Consolas" panose="020B0609020204030204" pitchFamily="49" charset="0"/>
              </a:rPr>
              <a:t>c</a:t>
            </a:r>
            <a:r>
              <a:rPr lang="mr-IN" sz="1900" dirty="0">
                <a:latin typeface="Consolas" panose="020B0609020204030204" pitchFamily="49" charset="0"/>
              </a:rPr>
              <a:t>', '</a:t>
            </a:r>
            <a:r>
              <a:rPr lang="mr-IN" sz="1900" dirty="0" err="1">
                <a:latin typeface="Consolas" panose="020B0609020204030204" pitchFamily="49" charset="0"/>
              </a:rPr>
              <a:t>b</a:t>
            </a:r>
            <a:r>
              <a:rPr lang="mr-IN" sz="1900" dirty="0">
                <a:latin typeface="Consolas" panose="020B0609020204030204" pitchFamily="49" charset="0"/>
              </a:rPr>
              <a:t>', '</a:t>
            </a:r>
            <a:r>
              <a:rPr lang="mr-IN" sz="1900" dirty="0" err="1">
                <a:latin typeface="Consolas" panose="020B0609020204030204" pitchFamily="49" charset="0"/>
              </a:rPr>
              <a:t>a</a:t>
            </a:r>
            <a:r>
              <a:rPr lang="mr-IN" sz="1900" dirty="0">
                <a:latin typeface="Consolas" panose="020B0609020204030204" pitchFamily="49" charset="0"/>
              </a:rPr>
              <a:t>']</a:t>
            </a:r>
          </a:p>
          <a:p>
            <a:pPr marL="228600" lvl="1" indent="0">
              <a:buNone/>
            </a:pPr>
            <a:r>
              <a:rPr lang="mr-IN" sz="1900" dirty="0">
                <a:latin typeface="Consolas" panose="020B0609020204030204" pitchFamily="49" charset="0"/>
              </a:rPr>
              <a:t> </a:t>
            </a:r>
            <a:r>
              <a:rPr lang="mr-IN" sz="1900" dirty="0" err="1">
                <a:latin typeface="Consolas" panose="020B0609020204030204" pitchFamily="49" charset="0"/>
              </a:rPr>
              <a:t>lst_set</a:t>
            </a:r>
            <a:r>
              <a:rPr lang="mr-IN" sz="1900" dirty="0">
                <a:latin typeface="Consolas" panose="020B0609020204030204" pitchFamily="49" charset="0"/>
              </a:rPr>
              <a:t> = </a:t>
            </a:r>
            <a:r>
              <a:rPr lang="mr-IN" sz="1900" dirty="0" err="1">
                <a:latin typeface="Consolas" panose="020B0609020204030204" pitchFamily="49" charset="0"/>
              </a:rPr>
              <a:t>set</a:t>
            </a:r>
            <a:r>
              <a:rPr lang="mr-IN" sz="1900" dirty="0">
                <a:latin typeface="Consolas" panose="020B0609020204030204" pitchFamily="49" charset="0"/>
              </a:rPr>
              <a:t>(</a:t>
            </a:r>
            <a:r>
              <a:rPr lang="mr-IN" sz="1900" dirty="0" err="1">
                <a:latin typeface="Consolas" panose="020B0609020204030204" pitchFamily="49" charset="0"/>
              </a:rPr>
              <a:t>lst</a:t>
            </a:r>
            <a:r>
              <a:rPr lang="mr-IN" sz="1900" dirty="0">
                <a:latin typeface="Consolas" panose="020B0609020204030204" pitchFamily="49" charset="0"/>
              </a:rPr>
              <a:t>)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#convert to set (removes duplicates)</a:t>
            </a:r>
            <a:endParaRPr lang="mr-IN" sz="19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pPr marL="228600" lvl="1" indent="0">
              <a:buNone/>
            </a:pPr>
            <a:r>
              <a:rPr lang="mr-IN" sz="1900" dirty="0">
                <a:latin typeface="Consolas" panose="020B0609020204030204" pitchFamily="49" charset="0"/>
              </a:rPr>
              <a:t> </a:t>
            </a:r>
            <a:r>
              <a:rPr lang="mr-IN" sz="1900" dirty="0" err="1">
                <a:latin typeface="Consolas" panose="020B0609020204030204" pitchFamily="49" charset="0"/>
              </a:rPr>
              <a:t>lst</a:t>
            </a:r>
            <a:r>
              <a:rPr lang="mr-IN" sz="1900" dirty="0">
                <a:latin typeface="Consolas" panose="020B0609020204030204" pitchFamily="49" charset="0"/>
              </a:rPr>
              <a:t> = </a:t>
            </a:r>
            <a:r>
              <a:rPr lang="mr-IN" sz="1900" dirty="0" err="1">
                <a:latin typeface="Consolas" panose="020B0609020204030204" pitchFamily="49" charset="0"/>
              </a:rPr>
              <a:t>list</a:t>
            </a:r>
            <a:r>
              <a:rPr lang="mr-IN" sz="1900" dirty="0">
                <a:latin typeface="Consolas" panose="020B0609020204030204" pitchFamily="49" charset="0"/>
              </a:rPr>
              <a:t>(</a:t>
            </a:r>
            <a:r>
              <a:rPr lang="mr-IN" sz="1900" dirty="0" err="1">
                <a:latin typeface="Consolas" panose="020B0609020204030204" pitchFamily="49" charset="0"/>
              </a:rPr>
              <a:t>lst_set</a:t>
            </a:r>
            <a:r>
              <a:rPr lang="mr-IN" sz="1900" dirty="0">
                <a:latin typeface="Consolas" panose="020B0609020204030204" pitchFamily="49" charset="0"/>
              </a:rPr>
              <a:t>)</a:t>
            </a:r>
            <a:r>
              <a:rPr lang="en-US" sz="19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#convert back to list</a:t>
            </a:r>
            <a:b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#sort list, passing optional (lambda) function</a:t>
            </a:r>
            <a:b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#lambda function converts each list item to str (if needed), for comparison</a:t>
            </a:r>
            <a:endParaRPr lang="mr-IN" sz="1900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marL="228600" lvl="1" indent="0">
              <a:buNone/>
            </a:pPr>
            <a:r>
              <a:rPr lang="mr-IN" sz="1900" dirty="0">
                <a:solidFill>
                  <a:srgbClr val="026CB5"/>
                </a:solidFill>
                <a:latin typeface="Consolas" panose="020B0609020204030204" pitchFamily="49" charset="0"/>
              </a:rPr>
              <a:t>  </a:t>
            </a:r>
            <a:r>
              <a:rPr lang="mr-IN" sz="1900" dirty="0" err="1">
                <a:latin typeface="Consolas" panose="020B0609020204030204" pitchFamily="49" charset="0"/>
              </a:rPr>
              <a:t>sort_list_in_place</a:t>
            </a:r>
            <a:r>
              <a:rPr lang="mr-IN" sz="1900" dirty="0">
                <a:latin typeface="Consolas" panose="020B0609020204030204" pitchFamily="49" charset="0"/>
              </a:rPr>
              <a:t>(</a:t>
            </a:r>
            <a:r>
              <a:rPr lang="mr-IN" sz="1900" dirty="0" err="1">
                <a:latin typeface="Consolas" panose="020B0609020204030204" pitchFamily="49" charset="0"/>
              </a:rPr>
              <a:t>lst</a:t>
            </a:r>
            <a:r>
              <a:rPr lang="mr-IN" sz="1900" dirty="0">
                <a:latin typeface="Consolas" panose="020B0609020204030204" pitchFamily="49" charset="0"/>
              </a:rPr>
              <a:t>, </a:t>
            </a:r>
            <a:r>
              <a:rPr lang="mr-IN" sz="1900" dirty="0" err="1">
                <a:latin typeface="Consolas" panose="020B0609020204030204" pitchFamily="49" charset="0"/>
              </a:rPr>
              <a:t>lambda</a:t>
            </a:r>
            <a:r>
              <a:rPr lang="mr-IN" sz="1900" dirty="0">
                <a:latin typeface="Consolas" panose="020B0609020204030204" pitchFamily="49" charset="0"/>
              </a:rPr>
              <a:t> </a:t>
            </a:r>
            <a:r>
              <a:rPr lang="mr-IN" sz="1900" dirty="0" err="1">
                <a:latin typeface="Consolas" panose="020B0609020204030204" pitchFamily="49" charset="0"/>
              </a:rPr>
              <a:t>item</a:t>
            </a:r>
            <a:r>
              <a:rPr lang="mr-IN" sz="1900" dirty="0">
                <a:latin typeface="Consolas" panose="020B0609020204030204" pitchFamily="49" charset="0"/>
              </a:rPr>
              <a:t>: </a:t>
            </a:r>
            <a:r>
              <a:rPr lang="mr-IN" sz="1900" dirty="0" err="1">
                <a:solidFill>
                  <a:srgbClr val="FF0000"/>
                </a:solidFill>
                <a:latin typeface="Consolas" panose="020B0609020204030204" pitchFamily="49" charset="0"/>
              </a:rPr>
              <a:t>str</a:t>
            </a:r>
            <a:r>
              <a:rPr lang="mr-IN" sz="1900" dirty="0">
                <a:solidFill>
                  <a:srgbClr val="FF0000"/>
                </a:solidFill>
                <a:latin typeface="Consolas" panose="020B0609020204030204" pitchFamily="49" charset="0"/>
              </a:rPr>
              <a:t>(</a:t>
            </a:r>
            <a:r>
              <a:rPr lang="mr-IN" sz="1900" dirty="0" err="1">
                <a:solidFill>
                  <a:srgbClr val="FF0000"/>
                </a:solidFill>
                <a:latin typeface="Consolas" panose="020B0609020204030204" pitchFamily="49" charset="0"/>
              </a:rPr>
              <a:t>item</a:t>
            </a:r>
            <a:r>
              <a:rPr lang="mr-IN" sz="1900" dirty="0">
                <a:solidFill>
                  <a:srgbClr val="FF0000"/>
                </a:solidFill>
                <a:latin typeface="Consolas" panose="020B0609020204030204" pitchFamily="49" charset="0"/>
              </a:rPr>
              <a:t>) </a:t>
            </a:r>
            <a:r>
              <a:rPr lang="mr-IN" sz="1900" dirty="0" err="1">
                <a:solidFill>
                  <a:srgbClr val="FF0000"/>
                </a:solidFill>
                <a:latin typeface="Consolas" panose="020B0609020204030204" pitchFamily="49" charset="0"/>
              </a:rPr>
              <a:t>if</a:t>
            </a:r>
            <a:r>
              <a:rPr lang="mr-IN" sz="1900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mr-IN" sz="1900" dirty="0" err="1">
                <a:solidFill>
                  <a:srgbClr val="FF0000"/>
                </a:solidFill>
                <a:latin typeface="Consolas" panose="020B0609020204030204" pitchFamily="49" charset="0"/>
              </a:rPr>
              <a:t>isinstance</a:t>
            </a:r>
            <a:r>
              <a:rPr lang="mr-IN" sz="1900" dirty="0">
                <a:solidFill>
                  <a:srgbClr val="FF0000"/>
                </a:solidFill>
                <a:latin typeface="Consolas" panose="020B0609020204030204" pitchFamily="49" charset="0"/>
              </a:rPr>
              <a:t>(</a:t>
            </a:r>
            <a:r>
              <a:rPr lang="mr-IN" sz="1900" dirty="0" err="1">
                <a:solidFill>
                  <a:srgbClr val="FF0000"/>
                </a:solidFill>
                <a:latin typeface="Consolas" panose="020B0609020204030204" pitchFamily="49" charset="0"/>
              </a:rPr>
              <a:t>item</a:t>
            </a:r>
            <a:r>
              <a:rPr lang="mr-IN" sz="1900" dirty="0">
                <a:solidFill>
                  <a:srgbClr val="FF0000"/>
                </a:solidFill>
                <a:latin typeface="Consolas" panose="020B0609020204030204" pitchFamily="49" charset="0"/>
              </a:rPr>
              <a:t>, </a:t>
            </a:r>
            <a:r>
              <a:rPr lang="mr-IN" sz="1900" dirty="0" err="1">
                <a:solidFill>
                  <a:srgbClr val="FF0000"/>
                </a:solidFill>
                <a:latin typeface="Consolas" panose="020B0609020204030204" pitchFamily="49" charset="0"/>
              </a:rPr>
              <a:t>int</a:t>
            </a:r>
            <a:r>
              <a:rPr lang="mr-IN" sz="1900" dirty="0">
                <a:solidFill>
                  <a:srgbClr val="FF0000"/>
                </a:solidFill>
                <a:latin typeface="Consolas" panose="020B0609020204030204" pitchFamily="49" charset="0"/>
              </a:rPr>
              <a:t>) </a:t>
            </a:r>
            <a:r>
              <a:rPr lang="mr-IN" sz="1900" dirty="0" err="1">
                <a:solidFill>
                  <a:srgbClr val="FF0000"/>
                </a:solidFill>
                <a:latin typeface="Consolas" panose="020B0609020204030204" pitchFamily="49" charset="0"/>
              </a:rPr>
              <a:t>else</a:t>
            </a:r>
            <a:r>
              <a:rPr lang="mr-IN" sz="1900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mr-IN" sz="1900" dirty="0" err="1">
                <a:solidFill>
                  <a:srgbClr val="FF0000"/>
                </a:solidFill>
                <a:latin typeface="Consolas" panose="020B0609020204030204" pitchFamily="49" charset="0"/>
              </a:rPr>
              <a:t>item</a:t>
            </a:r>
            <a:r>
              <a:rPr lang="mr-IN" sz="1900" dirty="0">
                <a:latin typeface="Consolas" panose="020B0609020204030204" pitchFamily="49" charset="0"/>
              </a:rPr>
              <a:t>)</a:t>
            </a:r>
            <a:br>
              <a:rPr lang="en-US" sz="19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9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#print sorted list, without duplicates</a:t>
            </a:r>
            <a:b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#sorts numbers, followed by letters</a:t>
            </a:r>
            <a:br>
              <a:rPr lang="en-US" sz="19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mr-IN" sz="1900" dirty="0" err="1">
                <a:latin typeface="Consolas" panose="020B0609020204030204" pitchFamily="49" charset="0"/>
              </a:rPr>
              <a:t>print</a:t>
            </a:r>
            <a:r>
              <a:rPr lang="mr-IN" sz="1900" dirty="0">
                <a:latin typeface="Consolas" panose="020B0609020204030204" pitchFamily="49" charset="0"/>
              </a:rPr>
              <a:t>(</a:t>
            </a:r>
            <a:r>
              <a:rPr lang="mr-IN" sz="1900" dirty="0" err="1">
                <a:latin typeface="Consolas" panose="020B0609020204030204" pitchFamily="49" charset="0"/>
              </a:rPr>
              <a:t>lst</a:t>
            </a:r>
            <a:r>
              <a:rPr lang="mr-IN" sz="1900" dirty="0">
                <a:latin typeface="Consolas" panose="020B0609020204030204" pitchFamily="49" charset="0"/>
              </a:rPr>
              <a:t>)</a:t>
            </a:r>
          </a:p>
          <a:p>
            <a:endParaRPr lang="en-US" sz="19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2428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A90533"/>
                </a:solidFill>
              </a:rPr>
              <a:t>Writing Sorting Functions -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A4B35-29A2-CA4E-84D8-AFD5C28EBE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Now, sort the following list: </a:t>
            </a:r>
            <a:r>
              <a:rPr lang="mr-IN" dirty="0"/>
              <a:t>[9, 8, 7, 6, 5, 5, 5, 4, 3, 2, 1, 0, '</a:t>
            </a:r>
            <a:r>
              <a:rPr lang="mr-IN" dirty="0" err="1"/>
              <a:t>c</a:t>
            </a:r>
            <a:r>
              <a:rPr lang="mr-IN" dirty="0"/>
              <a:t>', '</a:t>
            </a:r>
            <a:r>
              <a:rPr lang="mr-IN" dirty="0" err="1"/>
              <a:t>b</a:t>
            </a:r>
            <a:r>
              <a:rPr lang="mr-IN" dirty="0"/>
              <a:t>', '</a:t>
            </a:r>
            <a:r>
              <a:rPr lang="mr-IN" dirty="0" err="1"/>
              <a:t>a</a:t>
            </a:r>
            <a:r>
              <a:rPr lang="mr-IN" dirty="0"/>
              <a:t>’]</a:t>
            </a:r>
            <a:endParaRPr lang="en-US" dirty="0"/>
          </a:p>
          <a:p>
            <a:r>
              <a:rPr lang="en-US" dirty="0"/>
              <a:t>Also, remove the duplicates</a:t>
            </a:r>
            <a:br>
              <a:rPr lang="en-US" dirty="0">
                <a:solidFill>
                  <a:schemeClr val="tx2"/>
                </a:solidFill>
              </a:rPr>
            </a:br>
            <a:endParaRPr lang="mr-IN" dirty="0">
              <a:solidFill>
                <a:srgbClr val="026CB5"/>
              </a:solidFill>
            </a:endParaRPr>
          </a:p>
          <a:p>
            <a:pPr marL="228600" lvl="1" indent="0">
              <a:buNone/>
            </a:pPr>
            <a:r>
              <a:rPr lang="mr-IN" dirty="0" err="1">
                <a:latin typeface="Consolas" panose="020B0609020204030204" pitchFamily="49" charset="0"/>
              </a:rPr>
              <a:t>lst</a:t>
            </a:r>
            <a:r>
              <a:rPr lang="mr-IN" dirty="0">
                <a:latin typeface="Consolas" panose="020B0609020204030204" pitchFamily="49" charset="0"/>
              </a:rPr>
              <a:t> = [9, 8, 7, 6, 5, 5, 5, 4, 3, 2, 1, 0, '</a:t>
            </a:r>
            <a:r>
              <a:rPr lang="mr-IN" dirty="0" err="1">
                <a:latin typeface="Consolas" panose="020B0609020204030204" pitchFamily="49" charset="0"/>
              </a:rPr>
              <a:t>c</a:t>
            </a:r>
            <a:r>
              <a:rPr lang="mr-IN" dirty="0">
                <a:latin typeface="Consolas" panose="020B0609020204030204" pitchFamily="49" charset="0"/>
              </a:rPr>
              <a:t>', '</a:t>
            </a:r>
            <a:r>
              <a:rPr lang="mr-IN" dirty="0" err="1">
                <a:latin typeface="Consolas" panose="020B0609020204030204" pitchFamily="49" charset="0"/>
              </a:rPr>
              <a:t>b</a:t>
            </a:r>
            <a:r>
              <a:rPr lang="mr-IN" dirty="0">
                <a:latin typeface="Consolas" panose="020B0609020204030204" pitchFamily="49" charset="0"/>
              </a:rPr>
              <a:t>', '</a:t>
            </a:r>
            <a:r>
              <a:rPr lang="mr-IN" dirty="0" err="1">
                <a:latin typeface="Consolas" panose="020B0609020204030204" pitchFamily="49" charset="0"/>
              </a:rPr>
              <a:t>a</a:t>
            </a:r>
            <a:r>
              <a:rPr lang="mr-IN" dirty="0">
                <a:latin typeface="Consolas" panose="020B0609020204030204" pitchFamily="49" charset="0"/>
              </a:rPr>
              <a:t>']</a:t>
            </a:r>
          </a:p>
          <a:p>
            <a:pPr marL="228600" lvl="1" indent="0">
              <a:buNone/>
            </a:pPr>
            <a:r>
              <a:rPr lang="mr-IN" dirty="0" err="1">
                <a:latin typeface="Consolas" panose="020B0609020204030204" pitchFamily="49" charset="0"/>
              </a:rPr>
              <a:t>lst_set</a:t>
            </a:r>
            <a:r>
              <a:rPr lang="mr-IN" dirty="0">
                <a:latin typeface="Consolas" panose="020B0609020204030204" pitchFamily="49" charset="0"/>
              </a:rPr>
              <a:t> = </a:t>
            </a:r>
            <a:r>
              <a:rPr lang="mr-IN" dirty="0" err="1">
                <a:latin typeface="Consolas" panose="020B0609020204030204" pitchFamily="49" charset="0"/>
              </a:rPr>
              <a:t>set</a:t>
            </a:r>
            <a:r>
              <a:rPr lang="mr-IN" dirty="0">
                <a:latin typeface="Consolas" panose="020B0609020204030204" pitchFamily="49" charset="0"/>
              </a:rPr>
              <a:t>(</a:t>
            </a:r>
            <a:r>
              <a:rPr lang="mr-IN" dirty="0" err="1">
                <a:latin typeface="Consolas" panose="020B0609020204030204" pitchFamily="49" charset="0"/>
              </a:rPr>
              <a:t>lst</a:t>
            </a:r>
            <a:r>
              <a:rPr lang="mr-IN" dirty="0">
                <a:latin typeface="Consolas" panose="020B0609020204030204" pitchFamily="49" charset="0"/>
              </a:rPr>
              <a:t>)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#convert to set (removes duplicates)</a:t>
            </a:r>
            <a:endParaRPr lang="mr-IN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pPr marL="228600" lvl="1" indent="0">
              <a:buNone/>
            </a:pPr>
            <a:r>
              <a:rPr lang="mr-IN" dirty="0" err="1">
                <a:latin typeface="Consolas" panose="020B0609020204030204" pitchFamily="49" charset="0"/>
              </a:rPr>
              <a:t>lst</a:t>
            </a:r>
            <a:r>
              <a:rPr lang="mr-IN" dirty="0">
                <a:latin typeface="Consolas" panose="020B0609020204030204" pitchFamily="49" charset="0"/>
              </a:rPr>
              <a:t> = </a:t>
            </a:r>
            <a:r>
              <a:rPr lang="mr-IN" dirty="0" err="1">
                <a:latin typeface="Consolas" panose="020B0609020204030204" pitchFamily="49" charset="0"/>
              </a:rPr>
              <a:t>list</a:t>
            </a:r>
            <a:r>
              <a:rPr lang="mr-IN" dirty="0">
                <a:latin typeface="Consolas" panose="020B0609020204030204" pitchFamily="49" charset="0"/>
              </a:rPr>
              <a:t>(</a:t>
            </a:r>
            <a:r>
              <a:rPr lang="mr-IN" dirty="0" err="1">
                <a:latin typeface="Consolas" panose="020B0609020204030204" pitchFamily="49" charset="0"/>
              </a:rPr>
              <a:t>lst_set</a:t>
            </a:r>
            <a:r>
              <a:rPr lang="mr-IN" dirty="0">
                <a:latin typeface="Consolas" panose="020B0609020204030204" pitchFamily="49" charset="0"/>
              </a:rPr>
              <a:t>)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#convert back to list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#an even better way!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#lambda function identifies the data type of each item, 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#assigning a str as index 0 and an int as index 1 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#lambda then returns a tuple with index and the item itself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sort_list_in_place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lambda item: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([str, int].index(type(item)), item)</a:t>
            </a: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228600" lvl="1" indent="0">
              <a:buNone/>
            </a:pP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#print sorted list, without duplicates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#sorts letters, followed by numbers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mr-IN" dirty="0" err="1">
                <a:latin typeface="Consolas" panose="020B0609020204030204" pitchFamily="49" charset="0"/>
              </a:rPr>
              <a:t>print</a:t>
            </a:r>
            <a:r>
              <a:rPr lang="mr-IN" dirty="0">
                <a:latin typeface="Consolas" panose="020B0609020204030204" pitchFamily="49" charset="0"/>
              </a:rPr>
              <a:t>(</a:t>
            </a:r>
            <a:r>
              <a:rPr lang="mr-IN" dirty="0" err="1">
                <a:latin typeface="Consolas" panose="020B0609020204030204" pitchFamily="49" charset="0"/>
              </a:rPr>
              <a:t>lst</a:t>
            </a:r>
            <a:r>
              <a:rPr lang="mr-IN" dirty="0"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48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Tuples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EB3836-587F-3042-B868-156B575F0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i="1" dirty="0"/>
              <a:t>tuple</a:t>
            </a:r>
            <a:r>
              <a:rPr lang="en-US" dirty="0"/>
              <a:t> is an </a:t>
            </a:r>
            <a:r>
              <a:rPr lang="en-US" i="1" dirty="0"/>
              <a:t>immutable</a:t>
            </a:r>
            <a:r>
              <a:rPr lang="en-US" dirty="0"/>
              <a:t> sequence of values</a:t>
            </a:r>
          </a:p>
          <a:p>
            <a:pPr lvl="1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Once defined, you cannot change the individual elements</a:t>
            </a:r>
          </a:p>
          <a:p>
            <a:pPr lvl="1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This is unlike lists, which are </a:t>
            </a:r>
            <a:r>
              <a:rPr lang="en-US" i="1" dirty="0">
                <a:solidFill>
                  <a:srgbClr val="004685"/>
                </a:solidFill>
              </a:rPr>
              <a:t>mutable</a:t>
            </a:r>
          </a:p>
          <a:p>
            <a:r>
              <a:rPr lang="en-US" dirty="0"/>
              <a:t>Like lists, values included do not need to be all of the same type</a:t>
            </a:r>
          </a:p>
          <a:p>
            <a:r>
              <a:rPr lang="en-US" dirty="0"/>
              <a:t>Creating a tuple is as simple as listing comma-separated values, enclosed in parentheses ()</a:t>
            </a:r>
          </a:p>
          <a:p>
            <a:r>
              <a:rPr lang="en-US" dirty="0"/>
              <a:t>Here’s a tuple with 4 values: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 = (‘north’, ‘south’, ‘east’, ‘west’)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type(direction) </a:t>
            </a:r>
          </a:p>
          <a:p>
            <a:pPr lvl="1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The type is ‘tuple’</a:t>
            </a:r>
          </a:p>
          <a:p>
            <a:r>
              <a:rPr lang="en-US" dirty="0"/>
              <a:t>If you try to update a tuple, you will get an error </a:t>
            </a:r>
            <a:r>
              <a:rPr lang="mr-IN" dirty="0"/>
              <a:t>–</a:t>
            </a:r>
            <a:r>
              <a:rPr lang="en-US" dirty="0"/>
              <a:t> so these won’t work: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direction[0] = ‘N’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direction[4] = ‘northeast’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2209800" y="1676400"/>
            <a:ext cx="78486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5584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Tuples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BD292-3D34-2B4E-86A3-E8FCF4673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actually create a tuple without the parentheses 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possible_grades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‘A’, ‘B’, ‘C’, ‘D’, ‘F’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print(type(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possible_grades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</a:p>
          <a:p>
            <a:pPr lvl="1"/>
            <a:r>
              <a:rPr lang="en-US" dirty="0">
                <a:solidFill>
                  <a:srgbClr val="004685"/>
                </a:solidFill>
              </a:rPr>
              <a:t>Again, the type is ‘tuple’</a:t>
            </a:r>
          </a:p>
          <a:p>
            <a:r>
              <a:rPr lang="en-US" dirty="0"/>
              <a:t>You can also create a tuple from a string (or even a list) with Python’s built-in </a:t>
            </a:r>
            <a:r>
              <a:rPr lang="en-US" i="1" dirty="0"/>
              <a:t>tuple</a:t>
            </a:r>
            <a:r>
              <a:rPr lang="en-US" dirty="0"/>
              <a:t> function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possible_grades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tuple(‘ABCDF’)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possible_grades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/>
              <a:t>Tuples are very useful if/when you want to return multiple things from a function</a:t>
            </a:r>
          </a:p>
          <a:p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2209800" y="1676400"/>
            <a:ext cx="78486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1424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Tuples -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5D494-8385-A140-BCCF-971DD201A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800"/>
              </a:spcAft>
            </a:pPr>
            <a:r>
              <a:rPr lang="en-US" dirty="0"/>
              <a:t>Create a </a:t>
            </a:r>
            <a:r>
              <a:rPr lang="en-US" i="1" dirty="0" err="1"/>
              <a:t>max_and_min</a:t>
            </a:r>
            <a:r>
              <a:rPr lang="en-US" i="1" dirty="0"/>
              <a:t> </a:t>
            </a:r>
            <a:r>
              <a:rPr lang="en-US" dirty="0"/>
              <a:t>function</a:t>
            </a:r>
            <a:r>
              <a:rPr lang="en-US" i="1" dirty="0"/>
              <a:t> </a:t>
            </a:r>
            <a:r>
              <a:rPr lang="en-US" dirty="0"/>
              <a:t>that returns a </a:t>
            </a:r>
            <a:r>
              <a:rPr lang="en-US" i="1" dirty="0"/>
              <a:t>tuple</a:t>
            </a:r>
            <a:r>
              <a:rPr lang="en-US" dirty="0"/>
              <a:t> containing the max and min of a given list</a:t>
            </a:r>
          </a:p>
          <a:p>
            <a:pPr>
              <a:lnSpc>
                <a:spcPct val="100000"/>
              </a:lnSpc>
              <a:spcAft>
                <a:spcPts val="800"/>
              </a:spcAft>
            </a:pPr>
            <a:r>
              <a:rPr lang="en-US" dirty="0"/>
              <a:t>First, create the </a:t>
            </a:r>
            <a:r>
              <a:rPr lang="en-US" i="1" dirty="0" err="1"/>
              <a:t>max_and_min</a:t>
            </a:r>
            <a:r>
              <a:rPr lang="en-US" dirty="0"/>
              <a:t> function itself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max_and_min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'’’Returns the max and min values in the given list.    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’’’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return (max(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 min(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2209800" y="1066800"/>
            <a:ext cx="8153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Aft>
                <a:spcPts val="800"/>
              </a:spcAft>
            </a:pP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3481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Tuples -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0E56B-1AEF-FD4F-933F-687443094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Create a </a:t>
            </a:r>
            <a:r>
              <a:rPr lang="en-US" i="1" dirty="0" err="1"/>
              <a:t>max_and_min</a:t>
            </a:r>
            <a:r>
              <a:rPr lang="en-US" i="1" dirty="0"/>
              <a:t> </a:t>
            </a:r>
            <a:r>
              <a:rPr lang="en-US" dirty="0"/>
              <a:t>function</a:t>
            </a:r>
            <a:r>
              <a:rPr lang="en-US" i="1" dirty="0"/>
              <a:t> </a:t>
            </a:r>
            <a:r>
              <a:rPr lang="en-US" dirty="0"/>
              <a:t>that returns a </a:t>
            </a:r>
            <a:r>
              <a:rPr lang="en-US" i="1" dirty="0"/>
              <a:t>tuple</a:t>
            </a:r>
            <a:r>
              <a:rPr lang="en-US" dirty="0"/>
              <a:t> containing the max and min of a given list</a:t>
            </a:r>
            <a:endParaRPr lang="en-US" i="1" dirty="0"/>
          </a:p>
          <a:p>
            <a:pPr>
              <a:lnSpc>
                <a:spcPct val="100000"/>
              </a:lnSpc>
            </a:pPr>
            <a:r>
              <a:rPr lang="en-US" dirty="0"/>
              <a:t>Then, create the </a:t>
            </a:r>
            <a:r>
              <a:rPr lang="en-US" i="1" dirty="0"/>
              <a:t>main </a:t>
            </a:r>
            <a:r>
              <a:rPr lang="en-US" dirty="0"/>
              <a:t>function and get the max and min from list: </a:t>
            </a:r>
            <a:r>
              <a:rPr lang="mr-IN" dirty="0"/>
              <a:t>10, -1, -34, 56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main():</a:t>
            </a:r>
            <a:b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list1 = [10, -1, -34, 56]</a:t>
            </a:r>
            <a:b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maxandmin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max_and_min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(list1</a:t>
            </a:r>
            <a:r>
              <a:rPr lang="en-US" sz="1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#get the returned tuple</a:t>
            </a:r>
            <a:b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print(type(</a:t>
            </a:r>
            <a:r>
              <a:rPr lang="en-US" sz="1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maxandmin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</a:t>
            </a:r>
            <a: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#type should be tuple</a:t>
            </a:r>
            <a:br>
              <a:rPr lang="en-US" sz="1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lang="en-US" sz="1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maximum = </a:t>
            </a:r>
            <a:r>
              <a:rPr lang="en-US" sz="1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maxandmin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[0] </a:t>
            </a:r>
            <a: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#access the max value from tuple</a:t>
            </a:r>
            <a:br>
              <a:rPr lang="en-US" sz="1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print(type(maximum), maximum) </a:t>
            </a:r>
            <a:b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minimum = </a:t>
            </a:r>
            <a:r>
              <a:rPr lang="en-US" sz="1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maxandmin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[1] </a:t>
            </a:r>
            <a: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#access the min value from tuple</a:t>
            </a:r>
            <a:br>
              <a:rPr lang="en-US" sz="1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print(type(minimum), minimum) </a:t>
            </a:r>
            <a:b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#program entry point</a:t>
            </a:r>
            <a:b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__name__ == '__main__’:</a:t>
            </a:r>
            <a:b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main()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2209800" y="1066800"/>
            <a:ext cx="8153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endParaRPr lang="en-US" sz="1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3667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Tuples -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A9DCB-532D-BC4B-B8D5-614FC4A113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Create a </a:t>
            </a:r>
            <a:r>
              <a:rPr lang="en-US" i="1" dirty="0" err="1"/>
              <a:t>max_and_min</a:t>
            </a:r>
            <a:r>
              <a:rPr lang="en-US" i="1" dirty="0"/>
              <a:t> </a:t>
            </a:r>
            <a:r>
              <a:rPr lang="en-US" dirty="0"/>
              <a:t>function</a:t>
            </a:r>
            <a:r>
              <a:rPr lang="en-US" i="1" dirty="0"/>
              <a:t> </a:t>
            </a:r>
            <a:r>
              <a:rPr lang="en-US" dirty="0"/>
              <a:t>that returns a </a:t>
            </a:r>
            <a:r>
              <a:rPr lang="en-US" i="1" dirty="0"/>
              <a:t>tuple</a:t>
            </a:r>
            <a:r>
              <a:rPr lang="en-US" dirty="0"/>
              <a:t> containing the max and min of a given list</a:t>
            </a:r>
            <a:endParaRPr lang="en-US" i="1" dirty="0"/>
          </a:p>
          <a:p>
            <a:pPr>
              <a:lnSpc>
                <a:spcPct val="100000"/>
              </a:lnSpc>
            </a:pPr>
            <a:r>
              <a:rPr lang="en-US" dirty="0"/>
              <a:t>You can also get both </a:t>
            </a:r>
            <a:r>
              <a:rPr lang="en-US" i="1" dirty="0"/>
              <a:t>tuple</a:t>
            </a:r>
            <a:r>
              <a:rPr lang="en-US" dirty="0"/>
              <a:t> values with two variable assignments</a:t>
            </a:r>
            <a:br>
              <a:rPr lang="en-US" dirty="0">
                <a:solidFill>
                  <a:schemeClr val="accent3"/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#doing 2 assignments from a tuple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max1, min1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max_and_min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(list1)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print(max1, min1)</a:t>
            </a:r>
            <a:br>
              <a:rPr lang="en-US" dirty="0">
                <a:solidFill>
                  <a:schemeClr val="accent3"/>
                </a:solidFill>
              </a:rPr>
            </a:b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2209800" y="1066800"/>
            <a:ext cx="81534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endParaRPr lang="en-US" sz="1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4396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6"/>
          <p:cNvSpPr txBox="1">
            <a:spLocks/>
          </p:cNvSpPr>
          <p:nvPr/>
        </p:nvSpPr>
        <p:spPr>
          <a:xfrm>
            <a:off x="1891780" y="1828801"/>
            <a:ext cx="7988096" cy="28947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100" b="1" dirty="0">
              <a:solidFill>
                <a:srgbClr val="004785">
                  <a:lumMod val="75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444BDA-28E8-C54F-9BF6-7278E6961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Sets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344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5000"/>
    </mc:Choice>
    <mc:Fallback xmlns="">
      <p:transition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232FF-46C6-8541-8187-0F9269EB7A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i="1" dirty="0"/>
              <a:t>set</a:t>
            </a:r>
            <a:r>
              <a:rPr lang="en-US" dirty="0"/>
              <a:t> is an unordered collection</a:t>
            </a:r>
          </a:p>
          <a:p>
            <a:pPr lvl="1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The order doesn’t matter and can</a:t>
            </a:r>
            <a:r>
              <a:rPr lang="mr-IN" dirty="0">
                <a:solidFill>
                  <a:srgbClr val="004685"/>
                </a:solidFill>
              </a:rPr>
              <a:t>’</a:t>
            </a:r>
            <a:r>
              <a:rPr lang="en-US" dirty="0">
                <a:solidFill>
                  <a:srgbClr val="004685"/>
                </a:solidFill>
              </a:rPr>
              <a:t>t be specified</a:t>
            </a:r>
          </a:p>
          <a:p>
            <a:pPr lvl="1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It does not support things like indexing</a:t>
            </a:r>
          </a:p>
          <a:p>
            <a:r>
              <a:rPr lang="en-US" dirty="0"/>
              <a:t>A </a:t>
            </a:r>
            <a:r>
              <a:rPr lang="en-US" i="1" dirty="0"/>
              <a:t>set</a:t>
            </a:r>
            <a:r>
              <a:rPr lang="en-US" dirty="0"/>
              <a:t> does not allow repeated elements</a:t>
            </a:r>
          </a:p>
          <a:p>
            <a:r>
              <a:rPr lang="en-US" dirty="0"/>
              <a:t>Values included do not need to be all of the same type</a:t>
            </a:r>
            <a:endParaRPr lang="en-US" i="1" dirty="0"/>
          </a:p>
          <a:p>
            <a:r>
              <a:rPr lang="en-US" dirty="0"/>
              <a:t>Sets are </a:t>
            </a:r>
            <a:r>
              <a:rPr lang="en-US" i="1" dirty="0"/>
              <a:t>mutable</a:t>
            </a:r>
            <a:r>
              <a:rPr lang="en-US" dirty="0"/>
              <a:t>, so once defined, elements can be changed</a:t>
            </a:r>
          </a:p>
          <a:p>
            <a:r>
              <a:rPr lang="en-US" dirty="0"/>
              <a:t>To create a </a:t>
            </a:r>
            <a:r>
              <a:rPr lang="en-US" i="1" dirty="0"/>
              <a:t>set</a:t>
            </a:r>
            <a:r>
              <a:rPr lang="en-US" dirty="0"/>
              <a:t>, create a list of comma-separated values within curly braces {}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fruit = {‘apple’, ‘orange’, ‘apple’, ‘pear’, ‘orange’, ‘banana’}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print(type(fruit))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print(fruit)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Content Placeholder 4"/>
          <p:cNvSpPr txBox="1">
            <a:spLocks/>
          </p:cNvSpPr>
          <p:nvPr/>
        </p:nvSpPr>
        <p:spPr>
          <a:xfrm>
            <a:off x="2209800" y="1676400"/>
            <a:ext cx="7848600" cy="3429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59904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IT 590 Colors">
      <a:dk1>
        <a:srgbClr val="000000"/>
      </a:dk1>
      <a:lt1>
        <a:srgbClr val="FFFFFF"/>
      </a:lt1>
      <a:dk2>
        <a:srgbClr val="43454B"/>
      </a:dk2>
      <a:lt2>
        <a:srgbClr val="E7E6E6"/>
      </a:lt2>
      <a:accent1>
        <a:srgbClr val="931D33"/>
      </a:accent1>
      <a:accent2>
        <a:srgbClr val="7AFFDC"/>
      </a:accent2>
      <a:accent3>
        <a:srgbClr val="001B51"/>
      </a:accent3>
      <a:accent4>
        <a:srgbClr val="0096FF"/>
      </a:accent4>
      <a:accent5>
        <a:srgbClr val="008338"/>
      </a:accent5>
      <a:accent6>
        <a:srgbClr val="942092"/>
      </a:accent6>
      <a:hlink>
        <a:srgbClr val="FF2F92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590_StyleGuide" id="{803B5287-E27A-A345-822D-B08490D4EFE0}" vid="{49AFC243-9820-DE49-808E-082EFAB8F2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1626</TotalTime>
  <Words>2629</Words>
  <Application>Microsoft Macintosh PowerPoint</Application>
  <PresentationFormat>Widescreen</PresentationFormat>
  <Paragraphs>155</Paragraphs>
  <Slides>23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Calibri</vt:lpstr>
      <vt:lpstr>Arial</vt:lpstr>
      <vt:lpstr>Consolas</vt:lpstr>
      <vt:lpstr>Open Sans</vt:lpstr>
      <vt:lpstr>Helvetica</vt:lpstr>
      <vt:lpstr>Office Theme</vt:lpstr>
      <vt:lpstr>PowerPoint Presentation</vt:lpstr>
      <vt:lpstr>Tuples</vt:lpstr>
      <vt:lpstr>Tuples</vt:lpstr>
      <vt:lpstr>Tuples</vt:lpstr>
      <vt:lpstr>Tuples - Exercise</vt:lpstr>
      <vt:lpstr>Tuples - Exercise</vt:lpstr>
      <vt:lpstr>Tuples - Exercise</vt:lpstr>
      <vt:lpstr>Sets</vt:lpstr>
      <vt:lpstr>Sets</vt:lpstr>
      <vt:lpstr>Sets</vt:lpstr>
      <vt:lpstr>Sets</vt:lpstr>
      <vt:lpstr>Sets - Union</vt:lpstr>
      <vt:lpstr>Sets - Intersection</vt:lpstr>
      <vt:lpstr>Sorting</vt:lpstr>
      <vt:lpstr>Sorting</vt:lpstr>
      <vt:lpstr>Sorting With a Key Function</vt:lpstr>
      <vt:lpstr>Sorting With a Key Function</vt:lpstr>
      <vt:lpstr>Sorting With a Key Function</vt:lpstr>
      <vt:lpstr>Sorting With a Key Function</vt:lpstr>
      <vt:lpstr>Writing Sorting Functions - Exercise</vt:lpstr>
      <vt:lpstr>Writing Sorting Functions - Exercise</vt:lpstr>
      <vt:lpstr>Writing Sorting Functions - Exercise</vt:lpstr>
      <vt:lpstr>Writing Sorting Functions - Exercise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Erika Keller</dc:creator>
  <cp:lastModifiedBy>Krakowsky, Brandon L</cp:lastModifiedBy>
  <cp:revision>87</cp:revision>
  <dcterms:created xsi:type="dcterms:W3CDTF">2020-01-21T23:14:53Z</dcterms:created>
  <dcterms:modified xsi:type="dcterms:W3CDTF">2020-12-17T19:34:06Z</dcterms:modified>
</cp:coreProperties>
</file>

<file path=docProps/thumbnail.jpeg>
</file>